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64" r:id="rId2"/>
    <p:sldId id="365" r:id="rId3"/>
    <p:sldId id="370" r:id="rId4"/>
    <p:sldId id="372" r:id="rId5"/>
    <p:sldId id="376" r:id="rId6"/>
    <p:sldId id="380" r:id="rId7"/>
    <p:sldId id="373" r:id="rId8"/>
    <p:sldId id="382" r:id="rId9"/>
    <p:sldId id="381" r:id="rId10"/>
    <p:sldId id="378" r:id="rId11"/>
    <p:sldId id="375" r:id="rId12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DDDDDD"/>
    <a:srgbClr val="DEFBFE"/>
    <a:srgbClr val="045962"/>
    <a:srgbClr val="014B65"/>
    <a:srgbClr val="C5DAE7"/>
    <a:srgbClr val="0000FF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204" autoAdjust="0"/>
    <p:restoredTop sz="96949" autoAdjust="0"/>
  </p:normalViewPr>
  <p:slideViewPr>
    <p:cSldViewPr>
      <p:cViewPr varScale="1">
        <p:scale>
          <a:sx n="98" d="100"/>
          <a:sy n="98" d="100"/>
        </p:scale>
        <p:origin x="-90" y="-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E94CB6E-4B68-40EE-8B93-5CAD943CAF4F}" type="datetimeFigureOut">
              <a:rPr lang="ru-RU"/>
              <a:pPr>
                <a:defRPr/>
              </a:pPr>
              <a:t>20.11.2012</a:t>
            </a:fld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b" anchorCtr="0" compatLnSpc="1">
            <a:prstTxWarp prst="textNoShape">
              <a:avLst/>
            </a:prstTxWarp>
          </a:bodyPr>
          <a:lstStyle>
            <a:lvl1pPr defTabSz="9128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5" rIns="91429" bIns="45715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2143DE9-04CF-4B9D-90F3-B0DB3D8951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E5B87-1E14-4B5D-BEA7-90542EAAB7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9DDF3-A134-4E72-BE78-1ABF926061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C7CF8-A988-4F5E-BEF5-85988A20AA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13B37-8C65-4D0D-BA30-860A28788B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0FE4F-4DF1-4B05-B366-8C5D767B98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CA755-48F8-4D6E-8582-881CCACE99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0DF61-2A7A-4ED9-938E-E1488E507F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4E14D-5D2A-461F-B4E0-4E2CDBFC75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6A74D-7D60-4281-B5AB-98415A78E0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F608F-8501-48B4-A337-5AB7039BD6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905E0-F9FF-4118-BD0A-DD5956F2B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2268538" y="115888"/>
            <a:ext cx="5759450" cy="504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8ED6F-B8C5-4363-A35C-2DE09E7831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77224-03C8-425A-8CDF-B19A1A1BE9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24C42AE-4167-4B1C-81CD-7B17713D0C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64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mdm.ru/assets/images/dreamstime_15026444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900igr.net/datai/ekonomika/Mail.ru/0004-006-Effektivnost-reklamy.jpg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prednaznachenie.biz/wp-content/uploads/2012/01/celi_i_zadachi_v_zizni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hyperlink" Target="http://www.1zoom.ru/3D_&#1043;&#1088;&#1072;&#1092;&#1080;&#1082;&#1072;/&#1086;&#1073;&#1086;&#1080;/116520/z82.5/" TargetMode="External"/><Relationship Id="rId7" Type="http://schemas.openxmlformats.org/officeDocument/2006/relationships/hyperlink" Target="http://www.sario.sk/userfiles/_novinky/220102011110136_v.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hyperlink" Target="mailto:laminova@roskazna.ru" TargetMode="External"/><Relationship Id="rId2" Type="http://schemas.openxmlformats.org/officeDocument/2006/relationships/hyperlink" Target="http://us.cdn2.123rf.com/168nwm/rejects/rejects1010/rejects101000065/7914876-email-3d-image-isolated-on-white-background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mkuzmenko@roskazna.ru" TargetMode="External"/><Relationship Id="rId5" Type="http://schemas.openxmlformats.org/officeDocument/2006/relationships/hyperlink" Target="mailto:rganiev@roskazna.ru" TargetMode="Externa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2"/>
          <p:cNvSpPr>
            <a:spLocks noChangeArrowheads="1"/>
          </p:cNvSpPr>
          <p:nvPr/>
        </p:nvSpPr>
        <p:spPr bwMode="auto">
          <a:xfrm>
            <a:off x="428625" y="1285875"/>
            <a:ext cx="8143875" cy="444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000" b="1">
              <a:solidFill>
                <a:srgbClr val="37609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/>
            <a:endParaRPr lang="ru-RU" sz="2200" b="1">
              <a:solidFill>
                <a:srgbClr val="37609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/>
            <a:endParaRPr lang="ru-RU" sz="2200" b="1">
              <a:solidFill>
                <a:srgbClr val="37609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/>
            <a:endParaRPr lang="ru-RU" sz="2200" b="1">
              <a:solidFill>
                <a:srgbClr val="37609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sz="2000" b="1">
                <a:solidFill>
                  <a:srgbClr val="37609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Государственная информационная система </a:t>
            </a:r>
            <a:endParaRPr lang="ru-RU" sz="2000">
              <a:solidFill>
                <a:srgbClr val="376092"/>
              </a:solidFill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2000" b="1">
                <a:solidFill>
                  <a:srgbClr val="37609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о государственных и муниципальных платежах (ГИС ГМП) </a:t>
            </a:r>
            <a:endParaRPr lang="ru-RU" sz="2000">
              <a:solidFill>
                <a:srgbClr val="376092"/>
              </a:solidFill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2000" b="1">
                <a:solidFill>
                  <a:srgbClr val="37609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Федеральный закон от 27 июля 2010 года № 210-ФЗ</a:t>
            </a:r>
            <a:endParaRPr lang="ru-RU" sz="2000">
              <a:solidFill>
                <a:srgbClr val="376092"/>
              </a:solidFill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2000" b="1">
                <a:solidFill>
                  <a:srgbClr val="37609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«Об организации предоставления </a:t>
            </a:r>
          </a:p>
          <a:p>
            <a:pPr algn="ctr" eaLnBrk="0" hangingPunct="0"/>
            <a:r>
              <a:rPr lang="ru-RU" sz="2000" b="1">
                <a:solidFill>
                  <a:srgbClr val="37609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государственных и муниципальных услуг»</a:t>
            </a:r>
          </a:p>
          <a:p>
            <a:pPr algn="ctr"/>
            <a:endParaRPr lang="ru-RU" sz="2000" b="1">
              <a:solidFill>
                <a:srgbClr val="37609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ru-RU" sz="2000" b="1">
                <a:solidFill>
                  <a:srgbClr val="37609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Порядок присоединения участников к ГИС ГМП</a:t>
            </a:r>
            <a:endParaRPr lang="en-US" sz="2000" b="1">
              <a:solidFill>
                <a:srgbClr val="37609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endParaRPr lang="ru-RU" sz="2000" b="1">
              <a:solidFill>
                <a:srgbClr val="37609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endParaRPr lang="ru-RU" sz="2000" b="1">
              <a:solidFill>
                <a:srgbClr val="37609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endParaRPr lang="ru-RU" sz="2000">
              <a:solidFill>
                <a:srgbClr val="376092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88" y="357188"/>
            <a:ext cx="8072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Федеральное казначейство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0" y="-30163"/>
            <a:ext cx="9144000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Федеральный закон от 27 июля 2010 года № 210-ФЗ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</a:endParaRPr>
          </a:p>
          <a:p>
            <a:pPr algn="ctr" eaLnBrk="0" hangingPunct="0"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«Об организации предоставления государственных и </a:t>
            </a:r>
          </a:p>
          <a:p>
            <a:pPr algn="ctr" eaLnBrk="0" hangingPunct="0"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муниципальных услуг»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17410" name="TextBox 3"/>
          <p:cNvSpPr txBox="1">
            <a:spLocks noChangeArrowheads="1"/>
          </p:cNvSpPr>
          <p:nvPr/>
        </p:nvSpPr>
        <p:spPr bwMode="auto">
          <a:xfrm>
            <a:off x="1214438" y="1000125"/>
            <a:ext cx="7929562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100"/>
          </a:p>
          <a:p>
            <a:r>
              <a:rPr lang="ru-RU" sz="1100" b="1"/>
              <a:t>Статья 21.3 Государственная информационная система о государственных и муниципальных платежах Федерального закона от 27 июля 2010 года № 210-ФЗ «Об организации предоставления государственных и муниципальных услуг» (введена Федеральным законом от 27.06.2011 № 162-ФЗ)</a:t>
            </a:r>
          </a:p>
          <a:p>
            <a:endParaRPr lang="ru-RU" sz="1100"/>
          </a:p>
        </p:txBody>
      </p:sp>
      <p:sp>
        <p:nvSpPr>
          <p:cNvPr id="6" name="TextBox 5"/>
          <p:cNvSpPr txBox="1"/>
          <p:nvPr/>
        </p:nvSpPr>
        <p:spPr>
          <a:xfrm>
            <a:off x="357188" y="1785938"/>
            <a:ext cx="8358187" cy="4832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100" dirty="0">
                <a:latin typeface="Arial" pitchFamily="34" charset="0"/>
              </a:rPr>
              <a:t>1. ГИС ГМП является информационной системой, предназначенной  для размещения и получения информации об уплате физическими и юридическими лицами </a:t>
            </a:r>
            <a:r>
              <a:rPr lang="ru-RU" sz="1100" u="sng" spc="70" dirty="0">
                <a:latin typeface="Arial" pitchFamily="34" charset="0"/>
              </a:rPr>
              <a:t>платежей за оказание государственных и муниципальных услуг, услуг, указанных в части 3 статьи 1 и части 1 статьи 9 настоящего Федерального закона, платежей,  являющихся источниками формирования доходов бюджетов бюджетной системы Российской Федерации, а также иных платежей, в случаях, предусмотренных федеральными законами.</a:t>
            </a:r>
          </a:p>
          <a:p>
            <a:pPr algn="just">
              <a:defRPr/>
            </a:pPr>
            <a:endParaRPr lang="ru-RU" sz="1100" dirty="0">
              <a:latin typeface="Arial" pitchFamily="34" charset="0"/>
            </a:endParaRPr>
          </a:p>
          <a:p>
            <a:pPr algn="just">
              <a:defRPr/>
            </a:pPr>
            <a:r>
              <a:rPr lang="ru-RU" sz="1100" dirty="0">
                <a:latin typeface="Arial" pitchFamily="34" charset="0"/>
              </a:rPr>
              <a:t>2. Создание, ведение, развитие и обслуживание ГИС ГМП осуществляет Федеральное казначейство.</a:t>
            </a:r>
          </a:p>
          <a:p>
            <a:pPr algn="just">
              <a:defRPr/>
            </a:pPr>
            <a:endParaRPr lang="ru-RU" sz="1100" dirty="0">
              <a:latin typeface="Arial" pitchFamily="34" charset="0"/>
            </a:endParaRPr>
          </a:p>
          <a:p>
            <a:pPr algn="just">
              <a:defRPr/>
            </a:pPr>
            <a:r>
              <a:rPr lang="ru-RU" sz="1100" dirty="0">
                <a:latin typeface="Arial" pitchFamily="34" charset="0"/>
              </a:rPr>
              <a:t>3. Порядок ведения ГИС ГМП устанавливает Федеральное казначейство по согласованию с Центральным Банком Российской Федерации. Указанным порядком определяются: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1100" dirty="0">
                <a:latin typeface="Arial" pitchFamily="34" charset="0"/>
              </a:rPr>
              <a:t>перечень информации, необходимой для уплаты, включая подлежащую уплате сумму, порядок её получения и предоставления;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1100" dirty="0">
                <a:latin typeface="Arial" pitchFamily="34" charset="0"/>
              </a:rPr>
              <a:t>перечень информации об уплате, порядок её получения и предоставления;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1100" dirty="0">
                <a:latin typeface="Arial" pitchFamily="34" charset="0"/>
              </a:rPr>
              <a:t>порядок доступа к ГИС ГМП.</a:t>
            </a:r>
          </a:p>
          <a:p>
            <a:pPr algn="just">
              <a:defRPr/>
            </a:pPr>
            <a:endParaRPr lang="ru-RU" sz="1100" dirty="0">
              <a:latin typeface="Arial" pitchFamily="34" charset="0"/>
            </a:endParaRPr>
          </a:p>
          <a:p>
            <a:pPr algn="just">
              <a:defRPr/>
            </a:pPr>
            <a:r>
              <a:rPr lang="ru-RU" sz="1100" dirty="0">
                <a:latin typeface="Arial" pitchFamily="34" charset="0"/>
              </a:rPr>
              <a:t>4. Банк, иная кредитная организация, организация федеральной почтовой связи, территориальный орган Федерального казначейства (иной орган, осуществляющий открытие и ведение лицевых счетов в соответствии с бюджетным законодательством Российской Федерации), в том числе производящие расчеты в электронной форме, а также иные органы или организации, через которые производится уплата денежных средств заявителем за государственные и муниципальные услуги, услуги, указанные в части 3 статьи 1 и части 1 статьи 9 настоящего Федерального закона, а также иных платежей, являющихся источниками формирования доходов бюджетов бюджетной системы Российской Федерации обязаны </a:t>
            </a:r>
            <a:r>
              <a:rPr lang="ru-RU" sz="1100" u="sng" spc="70" dirty="0">
                <a:latin typeface="Arial" pitchFamily="34" charset="0"/>
              </a:rPr>
              <a:t>незамедлительно</a:t>
            </a:r>
            <a:r>
              <a:rPr lang="ru-RU" sz="1100" dirty="0">
                <a:latin typeface="Arial" pitchFamily="34" charset="0"/>
              </a:rPr>
              <a:t>  направлять информацию об их уплате в ГИС ГМП.</a:t>
            </a:r>
          </a:p>
          <a:p>
            <a:pPr algn="just">
              <a:defRPr/>
            </a:pPr>
            <a:endParaRPr lang="ru-RU" sz="1100" dirty="0">
              <a:latin typeface="Arial" pitchFamily="34" charset="0"/>
            </a:endParaRPr>
          </a:p>
          <a:p>
            <a:pPr algn="just">
              <a:defRPr/>
            </a:pPr>
            <a:r>
              <a:rPr lang="ru-RU" sz="1100" dirty="0">
                <a:latin typeface="Arial" pitchFamily="34" charset="0"/>
              </a:rPr>
              <a:t>5. Государственные и муниципальные учреждения после осуществления начисления суммы, подлежащей оплате заявителем за предоставляемые услуги, указанные в части 3 статьи 1 и части 1 статьи 9 настоящего Федерального закона, а также иных платежей, в случаях предусмотренных федеральными законами, обязаны </a:t>
            </a:r>
            <a:r>
              <a:rPr lang="ru-RU" sz="1100" u="sng" spc="70" dirty="0">
                <a:latin typeface="Arial" pitchFamily="34" charset="0"/>
              </a:rPr>
              <a:t>незамедлительно</a:t>
            </a:r>
            <a:r>
              <a:rPr lang="ru-RU" sz="1100" dirty="0">
                <a:latin typeface="Arial" pitchFamily="34" charset="0"/>
              </a:rPr>
              <a:t> направлять информацию, необходимую для её уплаты в ГИС ГМП. </a:t>
            </a:r>
          </a:p>
        </p:txBody>
      </p:sp>
      <p:pic>
        <p:nvPicPr>
          <p:cNvPr id="17412" name="Picture 2" descr="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052513"/>
            <a:ext cx="792162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AutoShape 2" descr="data:image/jpeg;base64,/9j/4AAQSkZJRgABAQAAAQABAAD/2wCEAAkGBhQSEBQUEBQVFRUUGBQWFhUUFRAUEBQXFRQWFBUQFBQXGyYeFxkjGRUUHy8gIycpLCwsFR4xNTAqNSYrLCkBCQoKBQUFDQUFDSkYEhgpKSkpKSkpKSkpKSkpKSkpKSkpKSkpKSkpKSkpKSkpKSkpKSkpKSkpKSkpKSkpKSkpKf/AABEIAMsA+AMBIgACEQEDEQH/xAAbAAEAAgMBAQAAAAAAAAAAAAAABAUCAwYBB//EAEUQAAIBAgQCBgcFBgUCBwEAAAECAAMRBBIhMQVBEyJRYXGRBjJSgaGxwRRCYnKSIzOistHwFSRTguE04kNjg5OzwvEW/8QAFAEBAAAAAAAAAAAAAAAAAAAAAP/EABQRAQAAAAAAAAAAAAAAAAAAAAD/2gAMAwEAAhEDEQA/APuMREBPJoxeOSmL1GC30Hax9lVGrHuFzIbcVqN+7om3tVW6IfpAZ/NRAs4lSa2IP36S9wpVG+JqD5RnxH+rT99BvpWgW0SqGNrrutJ/ys9NvcrBh5sJuo8ZQkK4akx0AqAAMexXBKMe4EmBPiIgeiIEQEREBERAREQEREBERARExqVQoJYgAbkkADxJgZRK48epH1M1Tvpo7p+sDJ8Zj/jDcqFX3thh86t4FnErBxhudCqPA4dvgtQn4TNOOUr2ZjTJ2FVXpX7gXADe4mBYRPAZ7AREQEgcRx5UhKYBqNqL3yIo0NR7cuQG7HTQXInmUuEOZqrndqjr4LSY0lUd11Y+LmB7h8GFJYks50NRrFz3Dkq/hWw7pItEQFoiICY1KYYEMAQdCCAQR2EHcTKIERKpw+ty1EespJLUR7aE6lBzU7DUaDLLsG8r55wFrU2TlSd6Y/KDmRfcjKPdAsoiICIiAiIgIiICIiAiJHx+K6Ok72vkVmt22FwPftAj47iRDdHSAapYEk36OmDsz21JPJRqbchrIgwAJDVSarDUF7FVP4Kfqp4gX7SZng8NkWxN2JLO3tOfWb6AcgAOU3wEREBPCLix2O45HxnsQIi4I09cO3R/g3oN3FPu+KW777SwwHEBUupGSotsyE3te9mU/eQ2Nj3EEAggapE4gcgFYb0rse+np0qd91F/zIvZAvIngnsBKWkMlWpTPMtVT8SubuPFXJv3OnbLqRcdgVqqASVKm6utsyNa2YX02JBB0IJBuDA0RIrYlqelcWH+qoJonvbc0j3Np2MZJVrgEag7EbHvB5wPYiICImIqgkqCMy2utxmF72uNxex8oHlasEUsxsqgknsAm7g9ArTu4szs1RhzUubhD3quVf8AbIVCmHxBWqdECvST7rWsDUb2mVuWwzKdSRlu4CJoxWNSmL1GCg6C51J7FG5PcJDPGSf3dGq3ewSkvlUYN/DAs4lX/iVb/RT/AN43/wDjnv8AjDD16NQd6dHUHkrZz7lgWcSPhOIU6l8jAkbjUOvcynVfeJIgIiICRcXxOnTIDt1jqEUM9Q94RQWI77WkfiOLYv0VI2awZ3sD0am4GUHQuxDWvoMpJvoDrw2FVAco31Ykkux9p2OrHvMDJuLVD6lBvGo9NPguZvMCROKYivUouopU7lTa1ZybjUADoRc3A0vJ0QMKVcOodTdWAYHuIuPgZnK9r0GFtadRwMv3qbu26jmhJJI3XUi4vlsICIiAiIgJE4t+5dRvUHRr3tU6g+dz3AzdiMUqAFja5sBYlmPsqo1Y9wmWBwbM4q1Rly36OnoSlxYu5Ghci400UEgE3JgWaiwET2IGjGYxaaFmvbQAAXYkmwVRzJJAtK0mrU1djSX2KZXP/vq2Ov5LW9pt5s4lriKIOwSsy9mcGmt/EI7/AKjNkCJ/hNI+smY9tQvUbzckyDieE00K08MoovUzHNRvTCqts9QqhCsbsoAYEXYHYGXMh1DlxCk7OjID+JWz5fEqWP8A6ZgPsTj1a9T/AHLh2+PRg/GPslXnXPup0QfiDJkQIZ4bf16lV+4vkU+IpBb++Y1OGBQDQC03S9rCyMDbNTcDcGw13BAOtrGdECAagrCwJpVqfWAIBemds1r2emdQSDZgSLg7bm46xAphQMQd0NyigWvXvpmp6i1rEkhTlN7Z4nBrUtmGo1VgSrqTzVhqp8N5S02q1HZerUVLNRcsaWItdqbOtRFKnrIR6oDAi9wdQuMPgwpzElnO9RrFz3Dkq/hWwkiVWF4jVV1SrRqEE2FVVQgd9QIxCj8QNvwrLWAiIgacRhFexNwy+q6nLUX8rcvDY8wZppcUrhzSK0ywGYVGZlFRb2zBFQ9YGwYXGpB2YSZIeL/fULb5ql/y9E1/4hS+EDf9oxHbR/TU+eeejiNZfWpKw/8ALqdb9NQKP4psiBC4fiA71zYg9ILhlZWA6GlluDy3123k2Q8VQYP0lIXawV0uB0igkixOgdSWtfQ5iDa4I24XGLUvkOq+spBDoex0Oqnx90DfMalQKCWIAAJJJAAA3JJ2Ei4/i9Kjo7DMdQgK5z36kBR3sQO+QUxBqkMVNSxutNP+nUg3D1Kz2Wow36twvIEgGBMw4NRulcZVUHolbQgEdauwOxIuADst76sQMFZq5zIzJSHqstg1U+3qCOjHK46177AZtONoVOq9chqYPXooCUA5VDfrVcpAJBAFiTluBLZXBAINwdQQbgg7EHmO+BEyV12anU/MGpN72XMPJRPPtNbnRB/LWUj+JVk2IEP7RWO1FR+asB/KjQaNZvWqIg7KaZm/XU0/gkya69dUUsxsB4k66AADUknQAakmwga+A4RVNW/WdHK9IxzVGVlWoqljsAHAsLDq3tLmQOEYdlVmcWaoxcrocugVUJHMIqg995PgIiIEXiGB6RRY5WU5kYa5WsRe3MEEgjmCdt5WtjTT0xC9H+PU0D3ip93wex8d5eRArKdUMLqQw7VII8xNOOVChFVgo0OYsEKkG4dWOxBsQZKxXDcPu9KkSe2mhJ+E0UqFFTdKFNSNiEQH4CBAwnFTrf8AaqunS0lJO1wXpAX1H3kDKddthLwnEqVUA0qiPcX6rKTbttuJni0WowYHo6g0D2zKRe+SoNMy315EciNZQDFFaruaVRuiLhadNHdDVa4qVUqMgFNLEjUgEs5tsWDpZGqcSpg5c4Leyt3qfoS7fCauE06WITpqhSruLMp6Ola16aq4vm2uxFzpsLAWtKtSQWTKo7FWy/AWgQFw1StowNKmd7kdO47Bl/dg9t835d5IxmCW9M07KaegAHVyGwakQNhZVItsVXlcGXUrC2h37JHvA8yzWzWmbNNFR4GxXBmUratYg3G8l4XAPUUM1drHlTSnTHeCTmbyIgbKtTKpY3soJNhc2AvoOZ7pFwNMseme12UBFBBCUzZrXGhZtCSNNFAuBc6V4fWwzkoWrUGuTdnbE0j7QvfpVPMAhtAQGN7+UMQtIXUhsOxJVhqtEk6q1tqd76/c1BsLWC0ieFwBckAdtxbzmhcfTLZVdC3YrKx7dgdIEgmQ6vDkaoXZQWKooOquuUueq6kML5+R5SVNbNAgHhtnzq/W0GZ0o1HsNhnKhzbvaS6NCq+1dL9nQnN8apExqPIlSuVNwbEbQLYcGJ/eVqrDsUrSHnTAb+KVVbhDYUk0CVokk5MpqU6ROrXp3zBCbm6EZSdQR6tlQ4uWUEAd+51m1OJ+0PeP6QK2lxN+kpo1MEVQxWrScPS6ouSQQCBtqMw1Gsk1MX1siI1RgAWCZOqDtmLsoF+Qvfna0j0+Au1SrUWolMVLgNSQdIE30zXQOTqzFWvYeyLbOHcLq4Zv3yNRJYurI/SZjc51qFySS1r3v3WgblSu21NKffUfMf0U9D+sSRheEhWD1GNRxsWsFS4sejQaLz11axtcw/E/ZHn/AEni8U9oeX9IFhEwp1QwupuJnAREQE8Jns14gXRgOw/KBVdPnYsee3cOQmyQsNV0EkZ4Hlbab+E424ZGPqagn2f+JCr1ZCw7EiuV5UannYW+UCw+29K1+X3R3dvjNplDwbG3US56TSBJww0m0tIuGq6TaWgHeRMdiQig6ksQqqN2JNrTdUpBiGuerfbvlfxDXUGxAIB3Kg7lQdMxGlz/AFuGqvXvex200ljwXiKqjBjz0G5Nxr8vjOdTTQbd2v8AEdWPaZNwhgdIOMJzDDvsPoZT48h6/wCwSqCBdnpJlFZivVBZx0TKoOpbW9gNmnjPpILcZal1FNgxv3jtseV/pAmYb0brK1MsaDqD1qTLUNJAW1akCSA+XmFVd7KLmXuKUKAqgAdgAA8hKFHuL/Hn5yThMazEqxvl2J3t3nnAmlppdpkzSPUeBrq1JXYmtN2IqyrxFWBZ8IresPA/STqlSVHCjbMfAfWSquIgW3BcX1ynI6jxG/8AfdPcZi87kclNveNz9JWcBqZsQO4MT5W+omjC4gh6ituHcfxGBZl5rapNDVppfEQLDhuOy1QvJ9PfyP0986GcRhquatTA9tf5gZ28BERAREQOe4hhTSYkDqE3/KTyPd2SOcVOnqsACTsASfDnOXXDCoWYDLc3CjZRyECNXxJY2W5J2A1J906DgvDOipnP6z6t3Dkv99s94JhEWmCoGbZm+9m5i/ZLKBwuM4U2FqGwPRE9RuQv9w9hHxm9cbpOj43xWnQpFqgzX0VNLufZ15dpnJ4Kj0oLMoTMSQqE2UdgvAncMqO7nIpIA6x5Ds17e6TjW7JY8NxIsEsF7Mosp93bMMTlDFgADzP1gQ6tTInW3PKUWJrFvCSOI4gsbnae8M4ea5OWwA3Y7eAHMwIuGwxZgqi5P93mPSNTqMj6MpsR8iO4ix986bEUVwlB3UXYADMd7kgD3XN7Th+MhukSoSzB7KzDVgW0B799u6Bb1MaLbyg4vWcNTYqQr3KsdmsbG39852Ho76PIyF6wz9Y5b3y5RYXK89c28uuKcGp4in0dRdBqpGjKRoCp5QOPwOM6gm7AVGfEIqc81+zKATc++3nJP/8AEuui1hl7WU5h5G0rOAcR6J2dWDXutyNCAxsRzF9/KB0LVOR0IkerUlogTErcdVxb/jxG/lKfFIVBzcoEHEvIDLcy54fw1sQMyWCXIzHnbQ2G/wApd0OF0cOhL9YkWJYAk/hA5QOapnKtpFr4i+gllisGGJNPqA7De0uOAcNpIoNg1UAZmO4PPKOQ8ID0b4SaaF6gs78uajsPef6SF6QcLKVDWQXVvXA+6Rpn8DpOonhgcI2K0kWtiZY8XejUqWoLaxOZhYI3gPHnp75s4Hh6dNy1UZ9spI9T3bHxgSvRfhDX6aoLewDvru/lt4zp5ijgi4NwecygIiICIiBqxS3RgOasPgZz2CqeRtOmnMUKerryDMB4X0gT+D3WpUU7N11+R+nlLic3RqsGK6mwJ77C1/GTcLxKmCL3zHTS5vc7Wgc16cUKn2hWb1MoCdg1u4/N9Ldkn4JLIPCWvpX/ANK226e7rjUd8rMCbqIG3DV7H8pDfHb5zZxZm6w9/uOoke4VamoubeI0Nr/GXHE6d7HuP9/GByJc7GZYDGvQa6HTmp9VvHv75MxGFkOskDpOK4pa2DZl2OXTmCHXqnvnL4illAIYgc9Ra/vGk1UMU2RkB6rEXH5WBB+E24xrqAOf9IHa8GVxQQVBZgLEdwNhfvtaTZ4JpxeIyqTdQeWY6fDWBQ8dqYh6jUqQdQyldhkYHds1urvbe8p8d6PfZlpDNmLhs3IZhb1R2WNvd3zpMLx+/rpbvU/QzVxNkqujH/w81gba5rb+UDTwnDlE7L207rkj5yU6A7zXhaoa5HbabGaApdQ3TTt7D4iaeMYvME5etcdh0/v3zJcQL2vrNWPwpYXXccu2BED6TBeIZGFjYjb++yZOmU27tTy90y4bhFqYhQ4BGV9D7oFzhuP02W7GxG43v3iVPpJ6QqaeWk2hHWYcx7I+sz4x6MWs2GFrXzJcm/YVufHSSuD+jqoA9ZQam4B1CdgtsTzvA57h9Oygnc6n38pvWrZproPcX7bzJV61+QEDpfR+pemw7G+YB+d5aSBwXD5aK33brH37DytJ8BERAREQE5qgbMw5gn52+k6Wc2PXbtufmYG/hx/zP+xvmsuhSF72F+2wv5yn4Ol6zt2LbzP/AGy7gVfpKP8AKv3FD/GsouEnRvH6S+9JB/lavgD5MD9Jy/BqhzN2G3nrpAs8BwnpKr8lBUuebb2Udg3v4y84gNB7/pI/Aho5/F8lH9ZIx529/wBIFPiV0lPiBLrEiU2KOsC14jwWmKPSp1SEDMB6raAk25GVIpjQ2B5idHU4e1WgFzWDIvfyB2kOj6OVALF1PflIPleBs4TjydajsCD6u6sOWpkbieGbpc9MZg3iSCd9z9JNTgjX5eNzeWFLhwAgUww5tqQvxPkP6yDjq6FctPOzBlux9SwPWHZ/+Tq/sK9k0VeC0jclR32uL+NjArsBTy0x36+cyqNM9AO7lNNQwK11vWQdrKP4hOkxOECAsD1ed+Xv7Jz9XqureyynyIM6biR/Yv8AlMDncbjbsUXZSLtpv7Imzgrf5he9W+UgczJnABfEjuVj8h9YHVzCseqfA/KZzxhcWgfPqD2Fu4TZ9ruFU7nS3idvlI+azWPePLSMDStWTT76d/3hA+igT2IgIiICIiB4TOfxIvWYrt9bC/xvL51vK2rwfrFkYgne/WHlfSBGwWLNMsCp1N7gXFrWt85sbj45CbBwt/bH6P8Aum2hwgDfU9thA5bEYzE1bh72J9QFcluQ03m7h2HYXJsBppruL93fOrGBXsmQwa9ggVHBqzENYG2Ym/I7bHnJ+L5X7DJoQCQ+IHUeBgVeIMoqrXYy4xj2BnPUqt3fu08oHe8KN6FL8i/yiS5G4alqNMdiL/KJJgIiICYVz1W8D8pnNdcdVvA/KBQ13sJjmus141tJq4apNIuToXKjuso+t4GjGNpOnw/7TDrf71Mfy2nK4wy+4erNhUC81I+Ygc2z627pc+ilLWo57lHzP/1kGrwusmrJm5DJdj5WnlJnXZKg8Eqf0gdlmE018aieu6rfa5AvOZoU67aguB+IEH4zTi+BVnNy1za2ovbw1gVfGGH2hjTN1LEgjbXU/EmTeB0c2Jpg8iW/SCR8QIocCqpe6dIe3q+QBMn4DhdfpVYqEA7SMx02sLwOrETXTBtrNkBERAREQEREBERAREQEg8SXY+Ik28i49gVtzvA5ritWwlFwtc7ADd2A/Uf+ZcekVJlpswFxYjwuLX917ym9G82YOu6kEdmkD6aotpPZSvxhlF2HlPKXpAG2BgXcStTid5tGNgTZ4ZE+2TXUx1oFHxM2U92ksuD4O+DUc2u48SSR8LSq4y4ZTra5vJGB9IlWkgO4UC3hp9IEDHppOo4IlsPTH4b+ZJ+spsXRFRS219fC+ss+G8UU00U6EAC3gLfSBaWnmUTFagO0zgeZYtPYgeWntoiAiIgIiICIiAiIgIiICIiBiVkLF4dt117pPnhECnappqCD2WMrMNwomsWUMgI1NgFJ8CLkzqskZIFRU4PmFmY+4KJvw3B0QAAeep85ZRAjDBCeHBCSogQH4fNL4BraHzEtZ5aBzWJ9GDVP7SowHYgyk+LG58rTOh6NpTA6NdRzYsT7ybmdFaMsCjr4WpY2APvmrhXBWW7VQMxN7Akge+wvOhyz20DVTo2m2IgIiICIiAiIgIiICIiAiIgIiICIiAiIgIiICIiAiIgIiICIiAiIgIiICIiAiIgIiICIiB//2Q=="/>
          <p:cNvSpPr>
            <a:spLocks noChangeAspect="1" noChangeArrowheads="1"/>
          </p:cNvSpPr>
          <p:nvPr/>
        </p:nvSpPr>
        <p:spPr bwMode="auto">
          <a:xfrm>
            <a:off x="0" y="-700088"/>
            <a:ext cx="1790700" cy="146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4" name="AutoShape 4" descr="data:image/jpeg;base64,/9j/4AAQSkZJRgABAQAAAQABAAD/2wCEAAkGBhQSEBQUEBQVFRUUGBQWFhUUFRAUEBQXFRQWFBUQFBQXGyYeFxkjGRUUHy8gIycpLCwsFR4xNTAqNSYrLCkBCQoKBQUFDQUFDSkYEhgpKSkpKSkpKSkpKSkpKSkpKSkpKSkpKSkpKSkpKSkpKSkpKSkpKSkpKSkpKSkpKSkpKf/AABEIAMsA+AMBIgACEQEDEQH/xAAbAAEAAgMBAQAAAAAAAAAAAAAABAUCAwYBB//EAEUQAAIBAgQCBgcFBgUCBwEAAAECAAMRBBIhMQVBEyJRYXGRBjJSgaGxwRRCYnKSIzOistHwFSRTguE04kNjg5OzwvEW/8QAFAEBAAAAAAAAAAAAAAAAAAAAAP/EABQRAQAAAAAAAAAAAAAAAAAAAAD/2gAMAwEAAhEDEQA/APuMREBPJoxeOSmL1GC30Hax9lVGrHuFzIbcVqN+7om3tVW6IfpAZ/NRAs4lSa2IP36S9wpVG+JqD5RnxH+rT99BvpWgW0SqGNrrutJ/ys9NvcrBh5sJuo8ZQkK4akx0AqAAMexXBKMe4EmBPiIgeiIEQEREBERAREQEREBERARExqVQoJYgAbkkADxJgZRK48epH1M1Tvpo7p+sDJ8Zj/jDcqFX3thh86t4FnErBxhudCqPA4dvgtQn4TNOOUr2ZjTJ2FVXpX7gXADe4mBYRPAZ7AREQEgcRx5UhKYBqNqL3yIo0NR7cuQG7HTQXInmUuEOZqrndqjr4LSY0lUd11Y+LmB7h8GFJYks50NRrFz3Dkq/hWw7pItEQFoiICY1KYYEMAQdCCAQR2EHcTKIERKpw+ty1EespJLUR7aE6lBzU7DUaDLLsG8r55wFrU2TlSd6Y/KDmRfcjKPdAsoiICIiAiIgIiICIiAiJHx+K6Ok72vkVmt22FwPftAj47iRDdHSAapYEk36OmDsz21JPJRqbchrIgwAJDVSarDUF7FVP4Kfqp4gX7SZng8NkWxN2JLO3tOfWb6AcgAOU3wEREBPCLix2O45HxnsQIi4I09cO3R/g3oN3FPu+KW777SwwHEBUupGSotsyE3te9mU/eQ2Nj3EEAggapE4gcgFYb0rse+np0qd91F/zIvZAvIngnsBKWkMlWpTPMtVT8SubuPFXJv3OnbLqRcdgVqqASVKm6utsyNa2YX02JBB0IJBuDA0RIrYlqelcWH+qoJonvbc0j3Np2MZJVrgEag7EbHvB5wPYiICImIqgkqCMy2utxmF72uNxex8oHlasEUsxsqgknsAm7g9ArTu4szs1RhzUubhD3quVf8AbIVCmHxBWqdECvST7rWsDUb2mVuWwzKdSRlu4CJoxWNSmL1GCg6C51J7FG5PcJDPGSf3dGq3ewSkvlUYN/DAs4lX/iVb/RT/AN43/wDjnv8AjDD16NQd6dHUHkrZz7lgWcSPhOIU6l8jAkbjUOvcynVfeJIgIiICRcXxOnTIDt1jqEUM9Q94RQWI77WkfiOLYv0VI2awZ3sD0am4GUHQuxDWvoMpJvoDrw2FVAco31Ykkux9p2OrHvMDJuLVD6lBvGo9NPguZvMCROKYivUouopU7lTa1ZybjUADoRc3A0vJ0QMKVcOodTdWAYHuIuPgZnK9r0GFtadRwMv3qbu26jmhJJI3XUi4vlsICIiAiIgJE4t+5dRvUHRr3tU6g+dz3AzdiMUqAFja5sBYlmPsqo1Y9wmWBwbM4q1Rly36OnoSlxYu5Ghci400UEgE3JgWaiwET2IGjGYxaaFmvbQAAXYkmwVRzJJAtK0mrU1djSX2KZXP/vq2Ov5LW9pt5s4lriKIOwSsy9mcGmt/EI7/AKjNkCJ/hNI+smY9tQvUbzckyDieE00K08MoovUzHNRvTCqts9QqhCsbsoAYEXYHYGXMh1DlxCk7OjID+JWz5fEqWP8A6ZgPsTj1a9T/AHLh2+PRg/GPslXnXPup0QfiDJkQIZ4bf16lV+4vkU+IpBb++Y1OGBQDQC03S9rCyMDbNTcDcGw13BAOtrGdECAagrCwJpVqfWAIBemds1r2emdQSDZgSLg7bm46xAphQMQd0NyigWvXvpmp6i1rEkhTlN7Z4nBrUtmGo1VgSrqTzVhqp8N5S02q1HZerUVLNRcsaWItdqbOtRFKnrIR6oDAi9wdQuMPgwpzElnO9RrFz3Dkq/hWwkiVWF4jVV1SrRqEE2FVVQgd9QIxCj8QNvwrLWAiIgacRhFexNwy+q6nLUX8rcvDY8wZppcUrhzSK0ywGYVGZlFRb2zBFQ9YGwYXGpB2YSZIeL/fULb5ql/y9E1/4hS+EDf9oxHbR/TU+eeejiNZfWpKw/8ALqdb9NQKP4psiBC4fiA71zYg9ILhlZWA6GlluDy3123k2Q8VQYP0lIXawV0uB0igkixOgdSWtfQ5iDa4I24XGLUvkOq+spBDoex0Oqnx90DfMalQKCWIAAJJJAAA3JJ2Ei4/i9Kjo7DMdQgK5z36kBR3sQO+QUxBqkMVNSxutNP+nUg3D1Kz2Wow36twvIEgGBMw4NRulcZVUHolbQgEdauwOxIuADst76sQMFZq5zIzJSHqstg1U+3qCOjHK46177AZtONoVOq9chqYPXooCUA5VDfrVcpAJBAFiTluBLZXBAINwdQQbgg7EHmO+BEyV12anU/MGpN72XMPJRPPtNbnRB/LWUj+JVk2IEP7RWO1FR+asB/KjQaNZvWqIg7KaZm/XU0/gkya69dUUsxsB4k66AADUknQAakmwga+A4RVNW/WdHK9IxzVGVlWoqljsAHAsLDq3tLmQOEYdlVmcWaoxcrocugVUJHMIqg995PgIiIEXiGB6RRY5WU5kYa5WsRe3MEEgjmCdt5WtjTT0xC9H+PU0D3ip93wex8d5eRArKdUMLqQw7VII8xNOOVChFVgo0OYsEKkG4dWOxBsQZKxXDcPu9KkSe2mhJ+E0UqFFTdKFNSNiEQH4CBAwnFTrf8AaqunS0lJO1wXpAX1H3kDKddthLwnEqVUA0qiPcX6rKTbttuJni0WowYHo6g0D2zKRe+SoNMy315EciNZQDFFaruaVRuiLhadNHdDVa4qVUqMgFNLEjUgEs5tsWDpZGqcSpg5c4Leyt3qfoS7fCauE06WITpqhSruLMp6Ola16aq4vm2uxFzpsLAWtKtSQWTKo7FWy/AWgQFw1StowNKmd7kdO47Bl/dg9t835d5IxmCW9M07KaegAHVyGwakQNhZVItsVXlcGXUrC2h37JHvA8yzWzWmbNNFR4GxXBmUratYg3G8l4XAPUUM1drHlTSnTHeCTmbyIgbKtTKpY3soJNhc2AvoOZ7pFwNMseme12UBFBBCUzZrXGhZtCSNNFAuBc6V4fWwzkoWrUGuTdnbE0j7QvfpVPMAhtAQGN7+UMQtIXUhsOxJVhqtEk6q1tqd76/c1BsLWC0ieFwBckAdtxbzmhcfTLZVdC3YrKx7dgdIEgmQ6vDkaoXZQWKooOquuUueq6kML5+R5SVNbNAgHhtnzq/W0GZ0o1HsNhnKhzbvaS6NCq+1dL9nQnN8apExqPIlSuVNwbEbQLYcGJ/eVqrDsUrSHnTAb+KVVbhDYUk0CVokk5MpqU6ROrXp3zBCbm6EZSdQR6tlQ4uWUEAd+51m1OJ+0PeP6QK2lxN+kpo1MEVQxWrScPS6ouSQQCBtqMw1Gsk1MX1siI1RgAWCZOqDtmLsoF+Qvfna0j0+Au1SrUWolMVLgNSQdIE30zXQOTqzFWvYeyLbOHcLq4Zv3yNRJYurI/SZjc51qFySS1r3v3WgblSu21NKffUfMf0U9D+sSRheEhWD1GNRxsWsFS4sejQaLz11axtcw/E/ZHn/AEni8U9oeX9IFhEwp1QwupuJnAREQE8Jns14gXRgOw/KBVdPnYsee3cOQmyQsNV0EkZ4Hlbab+E424ZGPqagn2f+JCr1ZCw7EiuV5UannYW+UCw+29K1+X3R3dvjNplDwbG3US56TSBJww0m0tIuGq6TaWgHeRMdiQig6ksQqqN2JNrTdUpBiGuerfbvlfxDXUGxAIB3Kg7lQdMxGlz/AFuGqvXvex200ljwXiKqjBjz0G5Nxr8vjOdTTQbd2v8AEdWPaZNwhgdIOMJzDDvsPoZT48h6/wCwSqCBdnpJlFZivVBZx0TKoOpbW9gNmnjPpILcZal1FNgxv3jtseV/pAmYb0brK1MsaDqD1qTLUNJAW1akCSA+XmFVd7KLmXuKUKAqgAdgAA8hKFHuL/Hn5yThMazEqxvl2J3t3nnAmlppdpkzSPUeBrq1JXYmtN2IqyrxFWBZ8IresPA/STqlSVHCjbMfAfWSquIgW3BcX1ynI6jxG/8AfdPcZi87kclNveNz9JWcBqZsQO4MT5W+omjC4gh6ituHcfxGBZl5rapNDVppfEQLDhuOy1QvJ9PfyP0986GcRhquatTA9tf5gZ28BERAREQOe4hhTSYkDqE3/KTyPd2SOcVOnqsACTsASfDnOXXDCoWYDLc3CjZRyECNXxJY2W5J2A1J906DgvDOipnP6z6t3Dkv99s94JhEWmCoGbZm+9m5i/ZLKBwuM4U2FqGwPRE9RuQv9w9hHxm9cbpOj43xWnQpFqgzX0VNLufZ15dpnJ4Kj0oLMoTMSQqE2UdgvAncMqO7nIpIA6x5Ds17e6TjW7JY8NxIsEsF7Mosp93bMMTlDFgADzP1gQ6tTInW3PKUWJrFvCSOI4gsbnae8M4ea5OWwA3Y7eAHMwIuGwxZgqi5P93mPSNTqMj6MpsR8iO4ix986bEUVwlB3UXYADMd7kgD3XN7Th+MhukSoSzB7KzDVgW0B799u6Bb1MaLbyg4vWcNTYqQr3KsdmsbG39852Ho76PIyF6wz9Y5b3y5RYXK89c28uuKcGp4in0dRdBqpGjKRoCp5QOPwOM6gm7AVGfEIqc81+zKATc++3nJP/8AEuui1hl7WU5h5G0rOAcR6J2dWDXutyNCAxsRzF9/KB0LVOR0IkerUlogTErcdVxb/jxG/lKfFIVBzcoEHEvIDLcy54fw1sQMyWCXIzHnbQ2G/wApd0OF0cOhL9YkWJYAk/hA5QOapnKtpFr4i+gllisGGJNPqA7De0uOAcNpIoNg1UAZmO4PPKOQ8ID0b4SaaF6gs78uajsPef6SF6QcLKVDWQXVvXA+6Rpn8DpOonhgcI2K0kWtiZY8XejUqWoLaxOZhYI3gPHnp75s4Hh6dNy1UZ9spI9T3bHxgSvRfhDX6aoLewDvru/lt4zp5ijgi4NwecygIiICIiBqxS3RgOasPgZz2CqeRtOmnMUKerryDMB4X0gT+D3WpUU7N11+R+nlLic3RqsGK6mwJ77C1/GTcLxKmCL3zHTS5vc7Wgc16cUKn2hWb1MoCdg1u4/N9Ldkn4JLIPCWvpX/ANK226e7rjUd8rMCbqIG3DV7H8pDfHb5zZxZm6w9/uOoke4VamoubeI0Nr/GXHE6d7HuP9/GByJc7GZYDGvQa6HTmp9VvHv75MxGFkOskDpOK4pa2DZl2OXTmCHXqnvnL4illAIYgc9Ra/vGk1UMU2RkB6rEXH5WBB+E24xrqAOf9IHa8GVxQQVBZgLEdwNhfvtaTZ4JpxeIyqTdQeWY6fDWBQ8dqYh6jUqQdQyldhkYHds1urvbe8p8d6PfZlpDNmLhs3IZhb1R2WNvd3zpMLx+/rpbvU/QzVxNkqujH/w81gba5rb+UDTwnDlE7L207rkj5yU6A7zXhaoa5HbabGaApdQ3TTt7D4iaeMYvME5etcdh0/v3zJcQL2vrNWPwpYXXccu2BED6TBeIZGFjYjb++yZOmU27tTy90y4bhFqYhQ4BGV9D7oFzhuP02W7GxG43v3iVPpJ6QqaeWk2hHWYcx7I+sz4x6MWs2GFrXzJcm/YVufHSSuD+jqoA9ZQam4B1CdgtsTzvA57h9Oygnc6n38pvWrZproPcX7bzJV61+QEDpfR+pemw7G+YB+d5aSBwXD5aK33brH37DytJ8BERAREQE5qgbMw5gn52+k6Wc2PXbtufmYG/hx/zP+xvmsuhSF72F+2wv5yn4Ol6zt2LbzP/AGy7gVfpKP8AKv3FD/GsouEnRvH6S+9JB/lavgD5MD9Jy/BqhzN2G3nrpAs8BwnpKr8lBUuebb2Udg3v4y84gNB7/pI/Aho5/F8lH9ZIx529/wBIFPiV0lPiBLrEiU2KOsC14jwWmKPSp1SEDMB6raAk25GVIpjQ2B5idHU4e1WgFzWDIvfyB2kOj6OVALF1PflIPleBs4TjydajsCD6u6sOWpkbieGbpc9MZg3iSCd9z9JNTgjX5eNzeWFLhwAgUww5tqQvxPkP6yDjq6FctPOzBlux9SwPWHZ/+Tq/sK9k0VeC0jclR32uL+NjArsBTy0x36+cyqNM9AO7lNNQwK11vWQdrKP4hOkxOECAsD1ed+Xv7Jz9XqureyynyIM6biR/Yv8AlMDncbjbsUXZSLtpv7Imzgrf5he9W+UgczJnABfEjuVj8h9YHVzCseqfA/KZzxhcWgfPqD2Fu4TZ9ruFU7nS3idvlI+azWPePLSMDStWTT76d/3hA+igT2IgIiICIiB4TOfxIvWYrt9bC/xvL51vK2rwfrFkYgne/WHlfSBGwWLNMsCp1N7gXFrWt85sbj45CbBwt/bH6P8Aum2hwgDfU9thA5bEYzE1bh72J9QFcluQ03m7h2HYXJsBppruL93fOrGBXsmQwa9ggVHBqzENYG2Ym/I7bHnJ+L5X7DJoQCQ+IHUeBgVeIMoqrXYy4xj2BnPUqt3fu08oHe8KN6FL8i/yiS5G4alqNMdiL/KJJgIiICYVz1W8D8pnNdcdVvA/KBQ13sJjmus141tJq4apNIuToXKjuso+t4GjGNpOnw/7TDrf71Mfy2nK4wy+4erNhUC81I+Ygc2z627pc+ilLWo57lHzP/1kGrwusmrJm5DJdj5WnlJnXZKg8Eqf0gdlmE018aieu6rfa5AvOZoU67aguB+IEH4zTi+BVnNy1za2ovbw1gVfGGH2hjTN1LEgjbXU/EmTeB0c2Jpg8iW/SCR8QIocCqpe6dIe3q+QBMn4DhdfpVYqEA7SMx02sLwOrETXTBtrNkBERAREQEREBERAREQEg8SXY+Ik28i49gVtzvA5ritWwlFwtc7ADd2A/Uf+ZcekVJlpswFxYjwuLX917ym9G82YOu6kEdmkD6aotpPZSvxhlF2HlPKXpAG2BgXcStTid5tGNgTZ4ZE+2TXUx1oFHxM2U92ksuD4O+DUc2u48SSR8LSq4y4ZTra5vJGB9IlWkgO4UC3hp9IEDHppOo4IlsPTH4b+ZJ+spsXRFRS219fC+ss+G8UU00U6EAC3gLfSBaWnmUTFagO0zgeZYtPYgeWntoiAiIgIiICIiAiIgIiICIiBiVkLF4dt117pPnhECnappqCD2WMrMNwomsWUMgI1NgFJ8CLkzqskZIFRU4PmFmY+4KJvw3B0QAAeep85ZRAjDBCeHBCSogQH4fNL4BraHzEtZ5aBzWJ9GDVP7SowHYgyk+LG58rTOh6NpTA6NdRzYsT7ybmdFaMsCjr4WpY2APvmrhXBWW7VQMxN7Akge+wvOhyz20DVTo2m2IgIiICIiAiIgIiICIiAiIgIiICIiAiIgIiICIiAiIgIiICIiAiIgIiICIiAiIgIiICIiB//2Q=="/>
          <p:cNvSpPr>
            <a:spLocks noChangeAspect="1" noChangeArrowheads="1"/>
          </p:cNvSpPr>
          <p:nvPr/>
        </p:nvSpPr>
        <p:spPr bwMode="auto">
          <a:xfrm>
            <a:off x="0" y="-700088"/>
            <a:ext cx="1790700" cy="146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5" name="AutoShape 6" descr="data:image/jpeg;base64,/9j/4AAQSkZJRgABAQAAAQABAAD/2wCEAAkGBhQQDxQQEhQUFBQWFBIYFRYVEhYUFBYWFRQVFBQZFRUXHCkeFxkvJRUYHzsiLycpLDgsFSoyPDAsNSYrLCkBCQoKDgwNGQ8PFCweHCQpNSkpNSs1LCkrNTA1NTUvKiwrKSksKSk2NTU1NTUuNTIsKSkpKSwsKSkpKSwsKSkpKf/AABEIAFUAVAMBIgACEQEDEQH/xAAcAAEAAgIDAQAAAAAAAAAAAAAAAQYCBQMEBwj/xAA0EAACAQIDBQYEBgMBAAAAAAABAgADEQQFEgYhMVFhBxMiQXGBI0JSkRQyM6Gx8VOC0Rb/xAAYAQEAAwEAAAAAAAAAAAAAAAAAAQIDBP/EAB8RAQEBAAIBBQEAAAAAAAAAAAABAgMRIRIxQVFxBP/aAAwDAQACEQMRAD8A9xiIgIiQx3QMKtXSOBPpNd/6KkHCPemSbAtbST5DUDYe82D1AFv0lC2wqqUa/IwPQhErfZ5mbYjLqTuSWBdLniRTcopPM2AlkgIiICIiAiIgIMSDAqO0GYVMJfUpNP5XAuOgbkZR6718yqdzh0LXPib5FB82bgv88hLptLVGKxeHwPAO1RqpBIbu6QBCqRwubX6DrNmNlsOlyg0NzRipB9pEvbTeLmS358u/s/k64TC08Om8ItifqY72PuSZsZXMtztqdb8PWa4P6dQ+Z+ljz5H25XsclmREQEREBERATU7QZ8mEp6m3sdyIBdmY8AqjeT0nHtDnNSj3dLDoKleo1lViQoUAlnZgLAC392mWV5Dofv6zd7iCN7kWVAeK0l+VevE+fIBQ8Li6wzvCHEKKbulQ6L3KrU7zSG8tXh4S0bW4AgitTdkcX4HcfUcDM852cSpmNDGEsHpjcotZyCdN/S5+87+f0yaDHhuP8TPGbLe/t2f08uOTPH6feZ6v75VjJNeNwweqoGo1FBBuCabFT6Hdf+paNmMe1SkadQ3qUjpa/Ej5G9x+6mans7pa8sAP+bEWPI98xBnaYdxikrcFf4dTkCT4T97ezTRxrLEi8mAiLxAREiBBQXvaZSJBMDqY7ACo1Jr20OG9bA7vvaaHb3N+6w5Rd7tYADiSTZQOtyB7yzNUt9jPK9sapxWJ7sE2QajbnwW3XifaB6HsxlH4TB0qBN2VbuRwLsSzkdLkzh2mx1KlTHfkKlR0p6yQBrqNpQHzHrw67pGy2d/iaA1/qpZao4eK25h0Nr/ceU+fe0PbPE47E1KVZtNOlVqKtFdyAozJc/U27iee60rrXUa8XFeS9Rc8+7dqlP4OGpozU3KtWqEstQIbeBRa1+d/TjPXsozNcTh6WIT8tWmjjoGUG3qOHtPkNcOxXUFYjUFuFJGpr6V3fMbHdx3T6b7LsBXw+U0KOJQ03XXZWN2CFyyah8pseHl+0rjVrbn4s4k691svExvE0cjlkSZBgQTNXmmbmiR8NnB+lhcf6ny6zYVTNFmqM406Qw6i8DlxGaXoNV4bjuJGoetpScpeo9J3SiXNSq5DsVVAF+GLb9R4HyndxGz1ZwVUsiniAxP21XtN1leW9zTWkBZVFh/JJ6+cCdm6RoodS+NiC7eZI3D0A8h/2eWbc9leMrZhVr4ZUqUq9XUPiBTTL/m1hreG9zcX4z2AIYN5Wztpjdxe4ruwXZvRy1Q7t31e+rUb93Ta1vhIeBtu1nxW5A2l4FSatGM7NOpJnhGrbe67uqJ1w8mSq7t5F4iBiZxtTERAwNITA0xEQMGQTjZIiBjomarIiQOQCIiSP//Z"/>
          <p:cNvSpPr>
            <a:spLocks noChangeAspect="1" noChangeArrowheads="1"/>
          </p:cNvSpPr>
          <p:nvPr/>
        </p:nvSpPr>
        <p:spPr bwMode="auto">
          <a:xfrm>
            <a:off x="0" y="-388938"/>
            <a:ext cx="790575" cy="809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428625" y="908050"/>
            <a:ext cx="6000750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>
              <a:solidFill>
                <a:schemeClr val="accent1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algn="ctr"/>
            <a:r>
              <a:rPr lang="ru-RU">
                <a:solidFill>
                  <a:schemeClr val="accent1"/>
                </a:solidFill>
                <a:latin typeface="Calibri" pitchFamily="34" charset="0"/>
                <a:ea typeface="Calibri" pitchFamily="34" charset="0"/>
                <a:cs typeface="Arial" charset="0"/>
              </a:rPr>
              <a:t>Основная цель создания ГИС ГМП</a:t>
            </a:r>
          </a:p>
          <a:p>
            <a:pPr algn="just" eaLnBrk="0" hangingPunct="0"/>
            <a:endParaRPr lang="ru-RU">
              <a:solidFill>
                <a:schemeClr val="accent1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algn="just" eaLnBrk="0" hangingPunct="0"/>
            <a:r>
              <a:rPr lang="ru-RU">
                <a:solidFill>
                  <a:schemeClr val="accent1"/>
                </a:solidFill>
                <a:latin typeface="Calibri" pitchFamily="34" charset="0"/>
                <a:ea typeface="Calibri" pitchFamily="34" charset="0"/>
                <a:cs typeface="Arial" charset="0"/>
              </a:rPr>
              <a:t>Наличие единого источника сведений о фактах оплаты заявителями платежей при получении государственных и муниципальных услуг, </a:t>
            </a:r>
            <a:r>
              <a:rPr lang="ru-RU" b="1" u="sng">
                <a:solidFill>
                  <a:schemeClr val="accent1"/>
                </a:solidFill>
                <a:latin typeface="Calibri" pitchFamily="34" charset="0"/>
                <a:ea typeface="Calibri" pitchFamily="34" charset="0"/>
                <a:cs typeface="Arial" charset="0"/>
              </a:rPr>
              <a:t>без истребования с заявителя документов, подтверждающих оплату</a:t>
            </a:r>
            <a:r>
              <a:rPr lang="ru-RU">
                <a:solidFill>
                  <a:schemeClr val="accent1"/>
                </a:solidFill>
                <a:latin typeface="Calibri" pitchFamily="34" charset="0"/>
                <a:ea typeface="Calibri" pitchFamily="34" charset="0"/>
                <a:cs typeface="Arial" charset="0"/>
              </a:rPr>
              <a:t> </a:t>
            </a:r>
            <a:endParaRPr lang="ru-RU" u="sng">
              <a:solidFill>
                <a:schemeClr val="accent1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algn="just" eaLnBrk="0" hangingPunct="0"/>
            <a:endParaRPr lang="ru-RU">
              <a:solidFill>
                <a:schemeClr val="accent1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algn="just" eaLnBrk="0" hangingPunct="0"/>
            <a:endParaRPr lang="ru-RU">
              <a:solidFill>
                <a:schemeClr val="accent1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0575" y="242888"/>
            <a:ext cx="8332788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Государственная информационная система 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 eaLnBrk="0" hangingPunct="0"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о государственных и муниципальных платежах (ГИС ГМП) 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8438" name="Picture 2" descr="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1143000"/>
            <a:ext cx="21431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Прямоугольник 12"/>
          <p:cNvSpPr>
            <a:spLocks noChangeArrowheads="1"/>
          </p:cNvSpPr>
          <p:nvPr/>
        </p:nvSpPr>
        <p:spPr bwMode="auto">
          <a:xfrm>
            <a:off x="3286125" y="3357563"/>
            <a:ext cx="5500688" cy="311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endParaRPr lang="ru-RU" b="1" u="sng">
              <a:solidFill>
                <a:schemeClr val="accent1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eaLnBrk="0" hangingPunct="0"/>
            <a:r>
              <a:rPr lang="ru-RU" b="1">
                <a:solidFill>
                  <a:schemeClr val="accent1"/>
                </a:solidFill>
                <a:latin typeface="Calibri" pitchFamily="34" charset="0"/>
                <a:ea typeface="Calibri" pitchFamily="34" charset="0"/>
                <a:cs typeface="Arial" charset="0"/>
              </a:rPr>
              <a:t>                   Основной функционал ГИС ГМП</a:t>
            </a:r>
            <a:endParaRPr lang="ru-RU">
              <a:solidFill>
                <a:schemeClr val="accent1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algn="just" eaLnBrk="0" hangingPunct="0"/>
            <a:endParaRPr lang="ru-RU">
              <a:solidFill>
                <a:schemeClr val="accent1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algn="just" eaLnBrk="0" hangingPunct="0">
              <a:buFont typeface="Wingdings" pitchFamily="2" charset="2"/>
              <a:buChar char="q"/>
            </a:pPr>
            <a:r>
              <a:rPr lang="ru-RU" sz="1600" b="1">
                <a:solidFill>
                  <a:schemeClr val="accent1"/>
                </a:solidFill>
                <a:latin typeface="Calibri" pitchFamily="34" charset="0"/>
                <a:ea typeface="Calibri" pitchFamily="34" charset="0"/>
                <a:cs typeface="Arial" charset="0"/>
              </a:rPr>
              <a:t> Получение от организации, оказывающей государственные и муниципальные услуги, и передача по запросу участника информации о начислениях оплаты за оказание услуг</a:t>
            </a:r>
            <a:r>
              <a:rPr lang="ru-RU" sz="1600">
                <a:solidFill>
                  <a:schemeClr val="accent1"/>
                </a:solidFill>
                <a:latin typeface="Calibri" pitchFamily="34" charset="0"/>
                <a:ea typeface="Calibri" pitchFamily="34" charset="0"/>
                <a:cs typeface="Arial" charset="0"/>
              </a:rPr>
              <a:t> </a:t>
            </a:r>
          </a:p>
          <a:p>
            <a:pPr algn="just" eaLnBrk="0" hangingPunct="0">
              <a:buFont typeface="Wingdings" pitchFamily="2" charset="2"/>
              <a:buNone/>
            </a:pPr>
            <a:endParaRPr lang="ru-RU" sz="1600" b="1">
              <a:solidFill>
                <a:schemeClr val="accent1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algn="just" eaLnBrk="0" hangingPunct="0">
              <a:buFont typeface="Wingdings" pitchFamily="2" charset="2"/>
              <a:buChar char="q"/>
            </a:pPr>
            <a:r>
              <a:rPr lang="ru-RU" sz="1600" b="1">
                <a:solidFill>
                  <a:schemeClr val="accent1"/>
                </a:solidFill>
                <a:latin typeface="Calibri" pitchFamily="34" charset="0"/>
                <a:ea typeface="Calibri" pitchFamily="34" charset="0"/>
                <a:cs typeface="Arial" charset="0"/>
              </a:rPr>
              <a:t> Получение от операторов по переводу денежных средств и передача участникам информации о приеме к исполнению распоряжений заявителей об оплате</a:t>
            </a:r>
            <a:r>
              <a:rPr lang="ru-RU" sz="1600">
                <a:solidFill>
                  <a:schemeClr val="accent1"/>
                </a:solidFill>
                <a:latin typeface="Calibri" pitchFamily="34" charset="0"/>
                <a:ea typeface="Calibri" pitchFamily="34" charset="0"/>
                <a:cs typeface="Arial" charset="0"/>
              </a:rPr>
              <a:t> </a:t>
            </a:r>
            <a:endParaRPr lang="ru-RU" sz="1600" b="1">
              <a:solidFill>
                <a:schemeClr val="accent1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  <a:p>
            <a:pPr algn="just" eaLnBrk="0" hangingPunct="0">
              <a:buFont typeface="Wingdings" pitchFamily="2" charset="2"/>
              <a:buNone/>
            </a:pPr>
            <a:endParaRPr lang="ru-RU" sz="1600" b="1">
              <a:solidFill>
                <a:schemeClr val="accent1"/>
              </a:solidFill>
              <a:latin typeface="Calibri" pitchFamily="34" charset="0"/>
              <a:ea typeface="Calibri" pitchFamily="34" charset="0"/>
              <a:cs typeface="Arial" charset="0"/>
            </a:endParaRPr>
          </a:p>
        </p:txBody>
      </p:sp>
      <p:pic>
        <p:nvPicPr>
          <p:cNvPr id="18440" name="Picture 8" descr="Картинка 511 из 179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3786188"/>
            <a:ext cx="271462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169863"/>
            <a:ext cx="9144000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endParaRPr lang="ru-RU" sz="14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Участники ГИС ГМП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88" y="1071563"/>
            <a:ext cx="6643687" cy="19081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v"/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поставщики информации о начислении </a:t>
            </a: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(о создании начисления, об аннулировании начисления, о корректировке начисления, о частичном / полном квитировании начисления):</a:t>
            </a:r>
          </a:p>
          <a:p>
            <a:pPr algn="just">
              <a:defRPr/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  - поставляют    информацию    о    создании    начисления,    об    аннулировании </a:t>
            </a:r>
          </a:p>
          <a:p>
            <a:pPr algn="just">
              <a:defRPr/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    начисления, о корректировке начисления;</a:t>
            </a:r>
          </a:p>
          <a:p>
            <a:pPr algn="just">
              <a:defRPr/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 -  запрашивают информацию о факте поступления платежа;</a:t>
            </a:r>
          </a:p>
          <a:p>
            <a:pPr algn="just">
              <a:defRPr/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 -  могут производить частичное/полное квитирование;</a:t>
            </a:r>
          </a:p>
          <a:p>
            <a:pPr algn="just">
              <a:defRPr/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 -  оказывают услугу без затребования с заявителя документов, подтверждающих </a:t>
            </a:r>
          </a:p>
          <a:p>
            <a:pPr algn="just">
              <a:defRPr/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    оплату.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0063" y="4786313"/>
            <a:ext cx="3643312" cy="1092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v"/>
              <a:defRPr/>
            </a:pPr>
            <a:r>
              <a:rPr lang="ru-RU" sz="11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многофункциональные центры</a:t>
            </a: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:</a:t>
            </a:r>
          </a:p>
          <a:p>
            <a:pPr algn="just">
              <a:defRPr/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-  могут запросить информацию о наличии начислений у заявителя;</a:t>
            </a:r>
          </a:p>
          <a:p>
            <a:pPr algn="just">
              <a:defRPr/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- могут запросить информацию об осуществлении платежа.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</a:t>
            </a:r>
          </a:p>
        </p:txBody>
      </p:sp>
      <p:pic>
        <p:nvPicPr>
          <p:cNvPr id="19460" name="Picture 16" descr="C:\Users\erusalimskaya.a\Documents\Картинки, шаблоны для презентаций\Человечки\4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63" y="1143000"/>
            <a:ext cx="2357437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Прямоугольник 5"/>
          <p:cNvSpPr>
            <a:spLocks noChangeArrowheads="1"/>
          </p:cNvSpPr>
          <p:nvPr/>
        </p:nvSpPr>
        <p:spPr bwMode="auto">
          <a:xfrm>
            <a:off x="2286000" y="2857500"/>
            <a:ext cx="6572250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1300">
                <a:solidFill>
                  <a:srgbClr val="376092"/>
                </a:solidFill>
              </a:rPr>
              <a:t>  </a:t>
            </a:r>
            <a:r>
              <a:rPr lang="ru-RU" sz="1300" b="1">
                <a:solidFill>
                  <a:srgbClr val="376092"/>
                </a:solidFill>
              </a:rPr>
              <a:t>поставщики информации о платеже </a:t>
            </a:r>
            <a:r>
              <a:rPr lang="ru-RU" sz="1300">
                <a:solidFill>
                  <a:srgbClr val="376092"/>
                </a:solidFill>
              </a:rPr>
              <a:t>(об осуществлении платежа, о корректировке платежа, об аннулировании платежа):</a:t>
            </a:r>
          </a:p>
          <a:p>
            <a:pPr algn="just"/>
            <a:r>
              <a:rPr lang="ru-RU" sz="1300">
                <a:solidFill>
                  <a:srgbClr val="376092"/>
                </a:solidFill>
              </a:rPr>
              <a:t>   -   поставляют информацию об осуществлении платежа, об аннулировании </a:t>
            </a:r>
          </a:p>
          <a:p>
            <a:pPr algn="just"/>
            <a:r>
              <a:rPr lang="ru-RU" sz="1300">
                <a:solidFill>
                  <a:srgbClr val="376092"/>
                </a:solidFill>
              </a:rPr>
              <a:t>       платежа, о корректировке платежа;</a:t>
            </a:r>
          </a:p>
          <a:p>
            <a:pPr algn="just"/>
            <a:r>
              <a:rPr lang="ru-RU" sz="1300">
                <a:solidFill>
                  <a:srgbClr val="376092"/>
                </a:solidFill>
              </a:rPr>
              <a:t>   -   могут запросить информацию о наличии начислений у заявителя;</a:t>
            </a:r>
          </a:p>
          <a:p>
            <a:pPr algn="just"/>
            <a:r>
              <a:rPr lang="ru-RU" sz="1300">
                <a:solidFill>
                  <a:srgbClr val="376092"/>
                </a:solidFill>
              </a:rPr>
              <a:t>   - могут предоставлять клиентам сервис информирования о начислениях и осуществления их оплаты. </a:t>
            </a:r>
          </a:p>
        </p:txBody>
      </p:sp>
      <p:pic>
        <p:nvPicPr>
          <p:cNvPr id="19462" name="Picture 6" descr="C:\Users\erusalimskaya.a\Documents\Картинки, шаблоны для презентаций\Человечки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2928938"/>
            <a:ext cx="2143125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572000" y="4714875"/>
            <a:ext cx="4286250" cy="1292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v"/>
              <a:defRPr/>
            </a:pP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порталы государственных и муниципальных услуг</a:t>
            </a: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:</a:t>
            </a:r>
          </a:p>
          <a:p>
            <a:pPr algn="just">
              <a:defRPr/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- могут запросить информацию о наличии начислений у заявителя;</a:t>
            </a:r>
          </a:p>
          <a:p>
            <a:pPr algn="just">
              <a:defRPr/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-  могут запросить информацию об осуществлении платежа.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42875"/>
            <a:ext cx="91440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Поставщики информации в ГИС ГМП</a:t>
            </a:r>
            <a:endParaRPr lang="ru-RU" sz="2000" dirty="0">
              <a:latin typeface="+mj-lt"/>
            </a:endParaRPr>
          </a:p>
        </p:txBody>
      </p:sp>
      <p:sp>
        <p:nvSpPr>
          <p:cNvPr id="20482" name="TextBox 4"/>
          <p:cNvSpPr txBox="1">
            <a:spLocks noChangeArrowheads="1"/>
          </p:cNvSpPr>
          <p:nvPr/>
        </p:nvSpPr>
        <p:spPr bwMode="auto">
          <a:xfrm>
            <a:off x="500063" y="150018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0483" name="TextBox 6"/>
          <p:cNvSpPr txBox="1">
            <a:spLocks noChangeArrowheads="1"/>
          </p:cNvSpPr>
          <p:nvPr/>
        </p:nvSpPr>
        <p:spPr bwMode="auto">
          <a:xfrm>
            <a:off x="357188" y="1357313"/>
            <a:ext cx="4000500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376092"/>
                </a:solidFill>
              </a:rPr>
              <a:t>Поставщики</a:t>
            </a:r>
          </a:p>
          <a:p>
            <a:pPr algn="ctr"/>
            <a:r>
              <a:rPr lang="ru-RU" b="1">
                <a:solidFill>
                  <a:srgbClr val="376092"/>
                </a:solidFill>
              </a:rPr>
              <a:t>информации о начислении</a:t>
            </a:r>
          </a:p>
          <a:p>
            <a:pPr algn="ctr"/>
            <a:endParaRPr lang="ru-RU" sz="1400" b="1">
              <a:solidFill>
                <a:srgbClr val="376092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400">
                <a:solidFill>
                  <a:srgbClr val="376092"/>
                </a:solidFill>
              </a:rPr>
              <a:t> главные администраторы доходов бюджета,</a:t>
            </a:r>
          </a:p>
          <a:p>
            <a:pPr algn="just">
              <a:buFont typeface="Wingdings" pitchFamily="2" charset="2"/>
              <a:buChar char="Ø"/>
            </a:pPr>
            <a:endParaRPr lang="ru-RU" sz="1400">
              <a:solidFill>
                <a:srgbClr val="376092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400">
                <a:solidFill>
                  <a:srgbClr val="376092"/>
                </a:solidFill>
              </a:rPr>
              <a:t> администраторы доходов бюджета,</a:t>
            </a:r>
          </a:p>
          <a:p>
            <a:pPr algn="just">
              <a:buFont typeface="Wingdings" pitchFamily="2" charset="2"/>
              <a:buChar char="Ø"/>
            </a:pPr>
            <a:endParaRPr lang="ru-RU" sz="1400">
              <a:solidFill>
                <a:srgbClr val="376092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400">
                <a:solidFill>
                  <a:srgbClr val="376092"/>
                </a:solidFill>
              </a:rPr>
              <a:t> государственные (муниципальные) бюджетные и автономные учреждения.</a:t>
            </a:r>
          </a:p>
          <a:p>
            <a:pPr algn="just">
              <a:buFont typeface="Wingdings" pitchFamily="2" charset="2"/>
              <a:buChar char="Ø"/>
            </a:pPr>
            <a:endParaRPr lang="ru-RU" sz="1400">
              <a:solidFill>
                <a:srgbClr val="37609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438" y="1357313"/>
            <a:ext cx="4214812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Поставщики </a:t>
            </a:r>
          </a:p>
          <a:p>
            <a:pPr algn="ctr">
              <a:defRPr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информации о платеже</a:t>
            </a:r>
          </a:p>
          <a:p>
            <a:pPr>
              <a:defRPr/>
            </a:pPr>
            <a:endParaRPr lang="ru-RU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банки, 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ru-RU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иные кредитные организации,</a:t>
            </a:r>
          </a:p>
          <a:p>
            <a:pPr algn="just">
              <a:defRPr/>
            </a:pPr>
            <a:endParaRPr lang="ru-RU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ФГУП «Почта России», 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ru-RU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территориальные органы Федерального казначейства (иные органы, осуществляющие открытие и ведение лицевых счетов в соответствии с бюджетным законодательством Российской Федерации),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ru-RU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иные органы или организации, через которые производится уплата денежных средств заявителем (в том числе банковские платежные агенты, платежные агенты)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ru-RU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</a:endParaRPr>
          </a:p>
        </p:txBody>
      </p:sp>
      <p:pic>
        <p:nvPicPr>
          <p:cNvPr id="20485" name="Picture 2" descr="Картинка 39 из 179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4214813"/>
            <a:ext cx="378618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4"/>
          <p:cNvSpPr txBox="1">
            <a:spLocks noGrp="1"/>
          </p:cNvSpPr>
          <p:nvPr/>
        </p:nvSpPr>
        <p:spPr>
          <a:xfrm>
            <a:off x="6858000" y="6643688"/>
            <a:ext cx="2133600" cy="214312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447ADD1-8DB4-4B42-9D12-B826A1A62939}" type="slidenum">
              <a:rPr lang="ru-RU" sz="1400">
                <a:solidFill>
                  <a:schemeClr val="bg1">
                    <a:lumMod val="6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ru-RU" sz="14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sp>
        <p:nvSpPr>
          <p:cNvPr id="21506" name="Rectangle 2"/>
          <p:cNvSpPr>
            <a:spLocks/>
          </p:cNvSpPr>
          <p:nvPr/>
        </p:nvSpPr>
        <p:spPr bwMode="auto">
          <a:xfrm>
            <a:off x="971550" y="260350"/>
            <a:ext cx="73437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b="1">
                <a:solidFill>
                  <a:srgbClr val="00449E"/>
                </a:solidFill>
              </a:rPr>
              <a:t>Основные задачи текущего момента</a:t>
            </a:r>
          </a:p>
        </p:txBody>
      </p:sp>
      <p:sp>
        <p:nvSpPr>
          <p:cNvPr id="21507" name="Прямоугольник 25"/>
          <p:cNvSpPr>
            <a:spLocks noChangeArrowheads="1"/>
          </p:cNvSpPr>
          <p:nvPr/>
        </p:nvSpPr>
        <p:spPr bwMode="auto">
          <a:xfrm>
            <a:off x="179388" y="1052513"/>
            <a:ext cx="741680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rgbClr val="FF0000"/>
                </a:solidFill>
                <a:latin typeface="Calibri" pitchFamily="34" charset="0"/>
              </a:rPr>
              <a:t>С 1 января 2013 года</a:t>
            </a:r>
            <a:r>
              <a:rPr lang="ru-RU" sz="1400">
                <a:solidFill>
                  <a:srgbClr val="FF0000"/>
                </a:solidFill>
                <a:latin typeface="Calibri" pitchFamily="34" charset="0"/>
              </a:rPr>
              <a:t>  в силу ст.21.3 210-ФЗ появляются :</a:t>
            </a:r>
          </a:p>
          <a:p>
            <a:pPr algn="just"/>
            <a:endParaRPr lang="ru-RU" sz="1400">
              <a:solidFill>
                <a:srgbClr val="AB0043"/>
              </a:solidFill>
              <a:latin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1400" b="1">
                <a:solidFill>
                  <a:srgbClr val="00449E"/>
                </a:solidFill>
                <a:latin typeface="Calibri" pitchFamily="34" charset="0"/>
              </a:rPr>
              <a:t> полномочия у Федерального казначейства как оператора ГИС ГМП </a:t>
            </a:r>
            <a:r>
              <a:rPr lang="ru-RU" sz="1400">
                <a:solidFill>
                  <a:srgbClr val="00449E"/>
                </a:solidFill>
                <a:latin typeface="Calibri" pitchFamily="34" charset="0"/>
              </a:rPr>
              <a:t>на её создание, ведение, развитие и обслуживание </a:t>
            </a:r>
            <a:endParaRPr lang="ru-RU" sz="1400" b="1">
              <a:solidFill>
                <a:srgbClr val="00449E"/>
              </a:solidFill>
              <a:latin typeface="Calibri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1400" b="1">
                <a:solidFill>
                  <a:srgbClr val="00449E"/>
                </a:solidFill>
                <a:latin typeface="Calibri" pitchFamily="34" charset="0"/>
              </a:rPr>
              <a:t> полномочия у Федерального казначейства</a:t>
            </a:r>
            <a:r>
              <a:rPr lang="ru-RU" sz="1400">
                <a:solidFill>
                  <a:srgbClr val="00449E"/>
                </a:solidFill>
                <a:latin typeface="Calibri" pitchFamily="34" charset="0"/>
              </a:rPr>
              <a:t> по установлению Порядка ведения ГИС ГМП, включая порядок доступа участников, а также порядок получения и предоставления информации о начислениях и об оплате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400" b="1">
                <a:solidFill>
                  <a:srgbClr val="00449E"/>
                </a:solidFill>
                <a:latin typeface="Calibri" pitchFamily="34" charset="0"/>
              </a:rPr>
              <a:t> обязанность поставщиков информации </a:t>
            </a:r>
            <a:r>
              <a:rPr lang="ru-RU" sz="1400">
                <a:solidFill>
                  <a:srgbClr val="00449E"/>
                </a:solidFill>
                <a:latin typeface="Calibri" pitchFamily="34" charset="0"/>
              </a:rPr>
              <a:t>о начислениях и поставщиков информации о платежах (участников) незамедлительно направлять в ГИС ГМП соответствующую информацию;</a:t>
            </a:r>
            <a:endParaRPr lang="ru-RU" sz="1400" b="1">
              <a:solidFill>
                <a:srgbClr val="00449E"/>
              </a:solidFill>
              <a:latin typeface="Calibri" pitchFamily="34" charset="0"/>
            </a:endParaRPr>
          </a:p>
        </p:txBody>
      </p:sp>
      <p:pic>
        <p:nvPicPr>
          <p:cNvPr id="21508" name="Picture 4" descr="Картинка 60 из 179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1844675"/>
            <a:ext cx="1223963" cy="117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Прямоугольник 29"/>
          <p:cNvSpPr>
            <a:spLocks noChangeArrowheads="1"/>
          </p:cNvSpPr>
          <p:nvPr/>
        </p:nvSpPr>
        <p:spPr bwMode="auto">
          <a:xfrm>
            <a:off x="1187450" y="4437063"/>
            <a:ext cx="64801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400" b="1">
                <a:solidFill>
                  <a:srgbClr val="DB0909"/>
                </a:solidFill>
                <a:latin typeface="Calibri" pitchFamily="34" charset="0"/>
              </a:rPr>
              <a:t>!!! права </a:t>
            </a:r>
            <a:r>
              <a:rPr lang="ru-RU" sz="1400">
                <a:solidFill>
                  <a:srgbClr val="DB0909"/>
                </a:solidFill>
                <a:latin typeface="Calibri" pitchFamily="34" charset="0"/>
              </a:rPr>
              <a:t>у граждан и организаций</a:t>
            </a:r>
            <a:r>
              <a:rPr lang="ru-RU" sz="1400">
                <a:solidFill>
                  <a:srgbClr val="005BD3"/>
                </a:solidFill>
                <a:latin typeface="Calibri" pitchFamily="34" charset="0"/>
              </a:rPr>
              <a:t> на получение государственных и муниципальных услуг без предъявления документа, подтверждающего оплату</a:t>
            </a:r>
            <a:r>
              <a:rPr lang="ru-RU" sz="1400">
                <a:solidFill>
                  <a:srgbClr val="005BD3"/>
                </a:solidFill>
                <a:latin typeface="ＭＳ Ｐゴシック"/>
              </a:rPr>
              <a:t>. </a:t>
            </a:r>
          </a:p>
        </p:txBody>
      </p:sp>
      <p:sp>
        <p:nvSpPr>
          <p:cNvPr id="21510" name="TextBox 34"/>
          <p:cNvSpPr txBox="1">
            <a:spLocks noChangeArrowheads="1"/>
          </p:cNvSpPr>
          <p:nvPr/>
        </p:nvSpPr>
        <p:spPr bwMode="auto">
          <a:xfrm>
            <a:off x="179388" y="5516563"/>
            <a:ext cx="87852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F0000"/>
                </a:solidFill>
                <a:latin typeface="Calibri" pitchFamily="34" charset="0"/>
              </a:rPr>
              <a:t>Решение:</a:t>
            </a:r>
            <a:r>
              <a:rPr lang="ru-RU" sz="1400">
                <a:solidFill>
                  <a:srgbClr val="00449E"/>
                </a:solidFill>
                <a:latin typeface="Calibri" pitchFamily="34" charset="0"/>
              </a:rPr>
              <a:t> Подключение   к   ИС  УНИФО  </a:t>
            </a:r>
            <a:r>
              <a:rPr lang="ru-RU" sz="1400" b="1">
                <a:solidFill>
                  <a:srgbClr val="0000FF"/>
                </a:solidFill>
                <a:latin typeface="Calibri" pitchFamily="34" charset="0"/>
              </a:rPr>
              <a:t>сейчас</a:t>
            </a:r>
            <a:r>
              <a:rPr lang="ru-RU" sz="1400">
                <a:solidFill>
                  <a:srgbClr val="00449E"/>
                </a:solidFill>
                <a:latin typeface="Calibri" pitchFamily="34" charset="0"/>
              </a:rPr>
              <a:t>  и   упрощенная   полуавтоматическая    перерегистрация   в                  </a:t>
            </a:r>
          </a:p>
          <a:p>
            <a:r>
              <a:rPr lang="ru-RU" sz="1400">
                <a:solidFill>
                  <a:srgbClr val="00449E"/>
                </a:solidFill>
                <a:latin typeface="Calibri" pitchFamily="34" charset="0"/>
              </a:rPr>
              <a:t>ГИС ГМП   в   январе  2013  года</a:t>
            </a:r>
          </a:p>
        </p:txBody>
      </p:sp>
      <p:pic>
        <p:nvPicPr>
          <p:cNvPr id="21511" name="Picture 12" descr="1283857261_118687005_1----9-10-2010-128385726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7675" y="3213100"/>
            <a:ext cx="1655763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2174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1100" b="1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ru-RU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61938"/>
            <a:ext cx="91440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Оператор ГИС ГМП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1928813" y="1563688"/>
            <a:ext cx="7072312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b="1">
                <a:solidFill>
                  <a:srgbClr val="376092"/>
                </a:solidFill>
                <a:ea typeface="Calibri" pitchFamily="34" charset="0"/>
                <a:cs typeface="Arial" charset="0"/>
              </a:rPr>
              <a:t>Оператор ГИС ГМП – Федеральное казначейство</a:t>
            </a:r>
            <a:r>
              <a:rPr lang="ru-RU" sz="1500" b="1">
                <a:solidFill>
                  <a:srgbClr val="376092"/>
                </a:solidFill>
                <a:ea typeface="Calibri" pitchFamily="34" charset="0"/>
                <a:cs typeface="Arial" charset="0"/>
              </a:rPr>
              <a:t> </a:t>
            </a:r>
          </a:p>
          <a:p>
            <a:pPr algn="just"/>
            <a:endParaRPr lang="ru-RU" sz="1500">
              <a:solidFill>
                <a:srgbClr val="376092"/>
              </a:solidFill>
              <a:ea typeface="Calibri" pitchFamily="34" charset="0"/>
              <a:cs typeface="Arial" charset="0"/>
            </a:endParaRPr>
          </a:p>
          <a:p>
            <a:pPr algn="just" eaLnBrk="0" hangingPunct="0">
              <a:buFont typeface="Wingdings" pitchFamily="2" charset="2"/>
              <a:buChar char="ü"/>
            </a:pPr>
            <a:r>
              <a:rPr lang="ru-RU" sz="1600">
                <a:solidFill>
                  <a:srgbClr val="376092"/>
                </a:solidFill>
                <a:ea typeface="Calibri" pitchFamily="34" charset="0"/>
                <a:cs typeface="Arial" charset="0"/>
              </a:rPr>
              <a:t> Осуществляет </a:t>
            </a:r>
            <a:r>
              <a:rPr lang="ru-RU" sz="1600" b="1">
                <a:solidFill>
                  <a:srgbClr val="376092"/>
                </a:solidFill>
                <a:ea typeface="Calibri" pitchFamily="34" charset="0"/>
                <a:cs typeface="Arial" charset="0"/>
              </a:rPr>
              <a:t>создание, ведение, развитие</a:t>
            </a:r>
            <a:r>
              <a:rPr lang="ru-RU" sz="1600">
                <a:solidFill>
                  <a:srgbClr val="376092"/>
                </a:solidFill>
                <a:ea typeface="Calibri" pitchFamily="34" charset="0"/>
                <a:cs typeface="Arial" charset="0"/>
              </a:rPr>
              <a:t> и обслуживание ГИС ГМП</a:t>
            </a:r>
            <a:r>
              <a:rPr lang="en-US" sz="1600">
                <a:solidFill>
                  <a:srgbClr val="376092"/>
                </a:solidFill>
                <a:ea typeface="Calibri" pitchFamily="34" charset="0"/>
                <a:cs typeface="Arial" charset="0"/>
              </a:rPr>
              <a:t>;</a:t>
            </a:r>
            <a:r>
              <a:rPr lang="ru-RU" sz="1600">
                <a:solidFill>
                  <a:srgbClr val="376092"/>
                </a:solidFill>
                <a:ea typeface="Calibri" pitchFamily="34" charset="0"/>
                <a:cs typeface="Arial" charset="0"/>
              </a:rPr>
              <a:t> </a:t>
            </a:r>
          </a:p>
          <a:p>
            <a:pPr algn="just" eaLnBrk="0" hangingPunct="0">
              <a:buFont typeface="Wingdings" pitchFamily="2" charset="2"/>
              <a:buChar char="ü"/>
            </a:pPr>
            <a:r>
              <a:rPr lang="ru-RU" sz="1600">
                <a:solidFill>
                  <a:srgbClr val="376092"/>
                </a:solidFill>
                <a:ea typeface="Calibri" pitchFamily="34" charset="0"/>
                <a:cs typeface="Arial" charset="0"/>
              </a:rPr>
              <a:t>  Устанавливает </a:t>
            </a:r>
            <a:r>
              <a:rPr lang="ru-RU" sz="1600" b="1">
                <a:solidFill>
                  <a:srgbClr val="376092"/>
                </a:solidFill>
                <a:ea typeface="Calibri" pitchFamily="34" charset="0"/>
                <a:cs typeface="Arial" charset="0"/>
              </a:rPr>
              <a:t>порядок ведения </a:t>
            </a:r>
            <a:r>
              <a:rPr lang="ru-RU" sz="1600">
                <a:solidFill>
                  <a:srgbClr val="376092"/>
                </a:solidFill>
                <a:ea typeface="Calibri" pitchFamily="34" charset="0"/>
                <a:cs typeface="Arial" charset="0"/>
              </a:rPr>
              <a:t>ГИС ГМП, включая порядок доступа, порядок получения и предоставления информации о начислениях и/или платежах; </a:t>
            </a:r>
          </a:p>
          <a:p>
            <a:pPr algn="just" eaLnBrk="0" hangingPunct="0">
              <a:buFont typeface="Wingdings" pitchFamily="2" charset="2"/>
              <a:buChar char="ü"/>
            </a:pPr>
            <a:r>
              <a:rPr lang="ru-RU" sz="1600">
                <a:solidFill>
                  <a:srgbClr val="376092"/>
                </a:solidFill>
                <a:ea typeface="Calibri" pitchFamily="34" charset="0"/>
                <a:cs typeface="Arial" charset="0"/>
              </a:rPr>
              <a:t>  Утверждает </a:t>
            </a:r>
            <a:r>
              <a:rPr lang="ru-RU" sz="1600" b="1">
                <a:solidFill>
                  <a:srgbClr val="376092"/>
                </a:solidFill>
                <a:ea typeface="Calibri" pitchFamily="34" charset="0"/>
                <a:cs typeface="Arial" charset="0"/>
              </a:rPr>
              <a:t>форматы</a:t>
            </a:r>
            <a:r>
              <a:rPr lang="ru-RU" sz="1600">
                <a:solidFill>
                  <a:srgbClr val="376092"/>
                </a:solidFill>
                <a:ea typeface="Calibri" pitchFamily="34" charset="0"/>
                <a:cs typeface="Arial" charset="0"/>
              </a:rPr>
              <a:t> электронных документов, используемых в ГИС ГМП;</a:t>
            </a:r>
          </a:p>
          <a:p>
            <a:pPr algn="just" eaLnBrk="0" hangingPunct="0">
              <a:buFont typeface="Wingdings" pitchFamily="2" charset="2"/>
              <a:buChar char="ü"/>
            </a:pPr>
            <a:r>
              <a:rPr lang="ru-RU" sz="1600">
                <a:solidFill>
                  <a:srgbClr val="376092"/>
                </a:solidFill>
                <a:ea typeface="Calibri" pitchFamily="34" charset="0"/>
                <a:cs typeface="Arial" charset="0"/>
              </a:rPr>
              <a:t>  Обеспечивает </a:t>
            </a:r>
            <a:r>
              <a:rPr lang="ru-RU" sz="1600" b="1">
                <a:solidFill>
                  <a:srgbClr val="376092"/>
                </a:solidFill>
                <a:ea typeface="Calibri" pitchFamily="34" charset="0"/>
                <a:cs typeface="Arial" charset="0"/>
              </a:rPr>
              <a:t>доступ</a:t>
            </a:r>
            <a:r>
              <a:rPr lang="ru-RU" sz="1600">
                <a:solidFill>
                  <a:srgbClr val="376092"/>
                </a:solidFill>
                <a:ea typeface="Calibri" pitchFamily="34" charset="0"/>
                <a:cs typeface="Arial" charset="0"/>
              </a:rPr>
              <a:t> участников  к ГИС ГМП в круглосуточном режиме.</a:t>
            </a:r>
          </a:p>
        </p:txBody>
      </p:sp>
      <p:pic>
        <p:nvPicPr>
          <p:cNvPr id="22532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785938"/>
            <a:ext cx="157162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38" y="4500563"/>
            <a:ext cx="1928812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TextBox 1"/>
          <p:cNvSpPr txBox="1">
            <a:spLocks noChangeArrowheads="1"/>
          </p:cNvSpPr>
          <p:nvPr/>
        </p:nvSpPr>
        <p:spPr bwMode="auto">
          <a:xfrm>
            <a:off x="217488" y="4149725"/>
            <a:ext cx="6370637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buFont typeface="Wingdings" pitchFamily="2" charset="2"/>
              <a:buNone/>
            </a:pPr>
            <a:r>
              <a:rPr lang="ru-RU" sz="1600" b="1">
                <a:solidFill>
                  <a:srgbClr val="376092"/>
                </a:solidFill>
                <a:cs typeface="Arial" charset="0"/>
              </a:rPr>
              <a:t>Дополнительный функционал ГИС ГМП</a:t>
            </a:r>
          </a:p>
          <a:p>
            <a:pPr algn="just" eaLnBrk="0" hangingPunct="0">
              <a:buFont typeface="Wingdings" pitchFamily="2" charset="2"/>
              <a:buChar char="ü"/>
            </a:pPr>
            <a:endParaRPr lang="ru-RU" sz="1600">
              <a:solidFill>
                <a:srgbClr val="376092"/>
              </a:solidFill>
              <a:cs typeface="Arial" charset="0"/>
            </a:endParaRPr>
          </a:p>
          <a:p>
            <a:pPr algn="just" eaLnBrk="0" hangingPunct="0">
              <a:buFont typeface="Wingdings" pitchFamily="2" charset="2"/>
              <a:buChar char="ü"/>
            </a:pPr>
            <a:r>
              <a:rPr lang="ru-RU" sz="1600">
                <a:solidFill>
                  <a:srgbClr val="376092"/>
                </a:solidFill>
                <a:cs typeface="Arial" charset="0"/>
              </a:rPr>
              <a:t> единый информационный </a:t>
            </a:r>
            <a:r>
              <a:rPr lang="ru-RU" sz="1600" b="1">
                <a:solidFill>
                  <a:srgbClr val="376092"/>
                </a:solidFill>
                <a:cs typeface="Arial" charset="0"/>
              </a:rPr>
              <a:t>ресурс</a:t>
            </a:r>
            <a:r>
              <a:rPr lang="ru-RU" sz="1600">
                <a:solidFill>
                  <a:srgbClr val="376092"/>
                </a:solidFill>
                <a:cs typeface="Arial" charset="0"/>
              </a:rPr>
              <a:t> для физических и юридических лиц </a:t>
            </a:r>
            <a:r>
              <a:rPr lang="ru-RU" sz="1600" b="1">
                <a:solidFill>
                  <a:srgbClr val="376092"/>
                </a:solidFill>
                <a:cs typeface="Arial" charset="0"/>
              </a:rPr>
              <a:t>о наличии</a:t>
            </a:r>
            <a:r>
              <a:rPr lang="ru-RU" sz="1600">
                <a:solidFill>
                  <a:srgbClr val="376092"/>
                </a:solidFill>
                <a:cs typeface="Arial" charset="0"/>
              </a:rPr>
              <a:t> текущих </a:t>
            </a:r>
            <a:r>
              <a:rPr lang="ru-RU" sz="1600" b="1">
                <a:solidFill>
                  <a:srgbClr val="376092"/>
                </a:solidFill>
                <a:cs typeface="Arial" charset="0"/>
              </a:rPr>
              <a:t>начислений</a:t>
            </a:r>
            <a:r>
              <a:rPr lang="ru-RU" sz="1600">
                <a:solidFill>
                  <a:srgbClr val="376092"/>
                </a:solidFill>
                <a:cs typeface="Arial" charset="0"/>
              </a:rPr>
              <a:t> в их адрес</a:t>
            </a:r>
            <a:r>
              <a:rPr lang="en-US" sz="1600">
                <a:solidFill>
                  <a:srgbClr val="376092"/>
                </a:solidFill>
                <a:cs typeface="Arial" charset="0"/>
              </a:rPr>
              <a:t>;</a:t>
            </a:r>
            <a:r>
              <a:rPr lang="ru-RU" sz="1600">
                <a:solidFill>
                  <a:srgbClr val="376092"/>
                </a:solidFill>
                <a:ea typeface="Calibri" pitchFamily="34" charset="0"/>
                <a:cs typeface="Arial" charset="0"/>
              </a:rPr>
              <a:t> </a:t>
            </a:r>
            <a:endParaRPr lang="ru-RU" sz="1600">
              <a:solidFill>
                <a:srgbClr val="376092"/>
              </a:solidFill>
              <a:cs typeface="Arial" charset="0"/>
            </a:endParaRPr>
          </a:p>
          <a:p>
            <a:pPr algn="just" eaLnBrk="0" hangingPunct="0">
              <a:buFont typeface="Wingdings" pitchFamily="2" charset="2"/>
              <a:buChar char="ü"/>
            </a:pPr>
            <a:r>
              <a:rPr lang="ru-RU" sz="1600" b="1">
                <a:solidFill>
                  <a:srgbClr val="376092"/>
                </a:solidFill>
              </a:rPr>
              <a:t> предварительное квитирование</a:t>
            </a:r>
            <a:r>
              <a:rPr lang="ru-RU" sz="1600">
                <a:solidFill>
                  <a:srgbClr val="376092"/>
                </a:solidFill>
              </a:rPr>
              <a:t> начислений и фактов оплаты;</a:t>
            </a:r>
            <a:endParaRPr lang="ru-RU" sz="1600">
              <a:solidFill>
                <a:srgbClr val="376092"/>
              </a:solidFill>
              <a:cs typeface="Arial" charset="0"/>
            </a:endParaRPr>
          </a:p>
          <a:p>
            <a:pPr algn="just" eaLnBrk="0" hangingPunct="0">
              <a:buFont typeface="Wingdings" pitchFamily="2" charset="2"/>
              <a:buChar char="ü"/>
            </a:pPr>
            <a:r>
              <a:rPr lang="ru-RU" sz="1600">
                <a:solidFill>
                  <a:srgbClr val="376092"/>
                </a:solidFill>
                <a:cs typeface="Arial" charset="0"/>
              </a:rPr>
              <a:t> функции</a:t>
            </a:r>
            <a:r>
              <a:rPr lang="ru-RU" sz="1600">
                <a:solidFill>
                  <a:srgbClr val="376092"/>
                </a:solidFill>
              </a:rPr>
              <a:t> информационного и (или) технологического </a:t>
            </a:r>
            <a:r>
              <a:rPr lang="ru-RU" sz="1600" b="1">
                <a:solidFill>
                  <a:srgbClr val="376092"/>
                </a:solidFill>
              </a:rPr>
              <a:t>шлюза</a:t>
            </a:r>
            <a:r>
              <a:rPr lang="ru-RU" sz="1600">
                <a:solidFill>
                  <a:srgbClr val="376092"/>
                </a:solidFill>
              </a:rPr>
              <a:t> для иных государственных автоматизированных систем</a:t>
            </a:r>
            <a:r>
              <a:rPr lang="en-US" sz="1600">
                <a:solidFill>
                  <a:srgbClr val="376092"/>
                </a:solidFill>
              </a:rPr>
              <a:t>;</a:t>
            </a:r>
            <a:endParaRPr lang="ru-RU" sz="1600">
              <a:solidFill>
                <a:srgbClr val="376092"/>
              </a:solidFill>
            </a:endParaRPr>
          </a:p>
          <a:p>
            <a:pPr algn="just" eaLnBrk="0" hangingPunct="0">
              <a:buFont typeface="Wingdings" pitchFamily="2" charset="2"/>
              <a:buChar char="ü"/>
            </a:pPr>
            <a:r>
              <a:rPr lang="ru-RU" sz="1600">
                <a:solidFill>
                  <a:srgbClr val="376092"/>
                </a:solidFill>
              </a:rPr>
              <a:t> иные функциональные возможности.</a:t>
            </a:r>
            <a:endParaRPr lang="ru-RU" sz="1600">
              <a:solidFill>
                <a:srgbClr val="376092"/>
              </a:solidFill>
              <a:cs typeface="Arial" charset="0"/>
            </a:endParaRPr>
          </a:p>
          <a:p>
            <a:endParaRPr lang="ru-RU" sz="1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4313"/>
            <a:ext cx="914400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ИС УНИФО – прототип ГИС ГМП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188" y="1428750"/>
            <a:ext cx="8501062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ИС УНИФО – информационная система Федерального казначейства, осуществляющая учет начислений и фактов оплаты физическими и юридическими лицами государственных пошлин, денежных платежей (штрафов) и сборов</a:t>
            </a:r>
          </a:p>
          <a:p>
            <a:pPr algn="just">
              <a:defRPr/>
            </a:pPr>
            <a:endParaRPr lang="ru-RU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</a:endParaRPr>
          </a:p>
          <a:p>
            <a:pPr algn="just"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Правила оказания Федеральным казначейством информационных услуг по учету начислений и фактов оплаты физическими и юридическими лицами государственных пошлин, денежных платежей (штрафов) и сборов утверждены Приказом Федерального казначейства от 29 июня 2011 № 252.</a:t>
            </a:r>
          </a:p>
        </p:txBody>
      </p:sp>
      <p:pic>
        <p:nvPicPr>
          <p:cNvPr id="23555" name="Picture 2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5572125"/>
            <a:ext cx="1000125" cy="785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3556" name="TextBox 12"/>
          <p:cNvSpPr txBox="1">
            <a:spLocks noChangeArrowheads="1"/>
          </p:cNvSpPr>
          <p:nvPr/>
        </p:nvSpPr>
        <p:spPr bwMode="auto">
          <a:xfrm>
            <a:off x="428625" y="3286125"/>
            <a:ext cx="8358188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sz="1400"/>
          </a:p>
          <a:p>
            <a:pPr algn="just"/>
            <a:r>
              <a:rPr lang="ru-RU" sz="1400"/>
              <a:t>В настоящий момент в указанные Правила вносятся изменения, направленные на создание условий для присоединения к УНИФО всех участников ГИС ГМП и возможности в первый рабочий день 2013 года пройти автоматизированную перерегистрацию в ГИС ГМП. </a:t>
            </a:r>
          </a:p>
          <a:p>
            <a:pPr algn="just"/>
            <a:endParaRPr lang="ru-RU" sz="1400"/>
          </a:p>
        </p:txBody>
      </p:sp>
      <p:sp>
        <p:nvSpPr>
          <p:cNvPr id="23557" name="TextBox 13"/>
          <p:cNvSpPr txBox="1">
            <a:spLocks noChangeArrowheads="1"/>
          </p:cNvSpPr>
          <p:nvPr/>
        </p:nvSpPr>
        <p:spPr bwMode="auto">
          <a:xfrm>
            <a:off x="611188" y="4941888"/>
            <a:ext cx="8080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/>
              <a:t>В связи с чем </a:t>
            </a:r>
            <a:r>
              <a:rPr lang="ru-RU" b="1" u="sng">
                <a:solidFill>
                  <a:srgbClr val="C00000"/>
                </a:solidFill>
              </a:rPr>
              <a:t>предлагаем присоединяться к ИС УНИФО уже сейчас!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900113" y="981075"/>
            <a:ext cx="7358062" cy="26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ctr">
              <a:spcAft>
                <a:spcPts val="1200"/>
              </a:spcAft>
            </a:pPr>
            <a:r>
              <a:rPr lang="ru-RU" sz="1600" b="1">
                <a:solidFill>
                  <a:srgbClr val="376092"/>
                </a:solidFill>
                <a:ea typeface="Calibri" pitchFamily="34" charset="0"/>
                <a:cs typeface="Arial" charset="0"/>
              </a:rPr>
              <a:t>Условия присоединения</a:t>
            </a:r>
          </a:p>
          <a:p>
            <a:pPr marL="342900" indent="-342900" algn="just">
              <a:spcAft>
                <a:spcPts val="1200"/>
              </a:spcAft>
              <a:buFontTx/>
              <a:buAutoNum type="arabicParenR"/>
            </a:pPr>
            <a:r>
              <a:rPr lang="ru-RU" sz="1400">
                <a:solidFill>
                  <a:schemeClr val="accent1"/>
                </a:solidFill>
                <a:ea typeface="Calibri" pitchFamily="34" charset="0"/>
                <a:cs typeface="Arial" charset="0"/>
              </a:rPr>
              <a:t>Выполнение роли (осуществление функций), предусмотренных для участников ИС УНИФО/ГИС ГМП;</a:t>
            </a:r>
          </a:p>
          <a:p>
            <a:pPr marL="342900" indent="-342900" algn="just">
              <a:spcAft>
                <a:spcPts val="1200"/>
              </a:spcAft>
              <a:buFontTx/>
              <a:buAutoNum type="arabicParenR"/>
            </a:pPr>
            <a:r>
              <a:rPr lang="ru-RU" sz="1400">
                <a:solidFill>
                  <a:schemeClr val="accent1"/>
                </a:solidFill>
                <a:ea typeface="Calibri" pitchFamily="34" charset="0"/>
                <a:cs typeface="Arial" charset="0"/>
              </a:rPr>
              <a:t>Подключение к системе межведомственного электронного взаимодействия (СМЭВ); </a:t>
            </a:r>
          </a:p>
          <a:p>
            <a:pPr marL="342900" indent="-342900" algn="just">
              <a:spcAft>
                <a:spcPts val="1200"/>
              </a:spcAft>
              <a:buFontTx/>
              <a:buAutoNum type="arabicParenR"/>
            </a:pPr>
            <a:r>
              <a:rPr lang="ru-RU" sz="1400">
                <a:solidFill>
                  <a:schemeClr val="accent1"/>
                </a:solidFill>
                <a:ea typeface="Calibri" pitchFamily="34" charset="0"/>
                <a:cs typeface="Arial" charset="0"/>
              </a:rPr>
              <a:t>Наличие средств электронной подписи; </a:t>
            </a:r>
          </a:p>
          <a:p>
            <a:pPr marL="342900" indent="-342900" algn="just">
              <a:spcAft>
                <a:spcPts val="1200"/>
              </a:spcAft>
              <a:buFontTx/>
              <a:buAutoNum type="arabicParenR"/>
            </a:pPr>
            <a:r>
              <a:rPr lang="ru-RU" sz="1400">
                <a:solidFill>
                  <a:schemeClr val="accent1"/>
                </a:solidFill>
                <a:ea typeface="Calibri" pitchFamily="34" charset="0"/>
                <a:cs typeface="Arial" charset="0"/>
              </a:rPr>
              <a:t>Предоставление в управление Федерального казначейства пакета документов.</a:t>
            </a:r>
            <a:r>
              <a:rPr lang="ru-RU">
                <a:ea typeface="Calibri" pitchFamily="34" charset="0"/>
                <a:cs typeface="Arial" charset="0"/>
              </a:rPr>
              <a:t> </a:t>
            </a:r>
            <a:endParaRPr lang="ru-RU" sz="1400">
              <a:solidFill>
                <a:schemeClr val="accent1"/>
              </a:solidFill>
              <a:ea typeface="Calibri" pitchFamily="34" charset="0"/>
              <a:cs typeface="Arial" charset="0"/>
            </a:endParaRPr>
          </a:p>
          <a:p>
            <a:pPr marL="342900" indent="-342900" algn="just">
              <a:spcAft>
                <a:spcPts val="1200"/>
              </a:spcAft>
            </a:pPr>
            <a:endParaRPr lang="ru-RU" sz="1400">
              <a:solidFill>
                <a:schemeClr val="accent1"/>
              </a:solidFill>
              <a:ea typeface="Calibri" pitchFamily="34" charset="0"/>
              <a:cs typeface="Arial" charset="0"/>
            </a:endParaRPr>
          </a:p>
        </p:txBody>
      </p:sp>
      <p:sp>
        <p:nvSpPr>
          <p:cNvPr id="24578" name="Прямоугольник 3"/>
          <p:cNvSpPr>
            <a:spLocks noChangeArrowheads="1"/>
          </p:cNvSpPr>
          <p:nvPr/>
        </p:nvSpPr>
        <p:spPr bwMode="auto">
          <a:xfrm>
            <a:off x="0" y="307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rgbClr val="376092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Порядок присоединения</a:t>
            </a:r>
            <a:endParaRPr lang="ru-RU" sz="2400">
              <a:solidFill>
                <a:srgbClr val="376092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28688" name="Group 16"/>
          <p:cNvGraphicFramePr>
            <a:graphicFrameLocks noGrp="1"/>
          </p:cNvGraphicFramePr>
          <p:nvPr/>
        </p:nvGraphicFramePr>
        <p:xfrm>
          <a:off x="0" y="3429000"/>
          <a:ext cx="9144000" cy="3627438"/>
        </p:xfrm>
        <a:graphic>
          <a:graphicData uri="http://schemas.openxmlformats.org/drawingml/2006/table">
            <a:tbl>
              <a:tblPr/>
              <a:tblGrid>
                <a:gridCol w="4214813"/>
                <a:gridCol w="4929187"/>
              </a:tblGrid>
              <a:tr h="342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До 31 декабря 2012 года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(подключение к УНИФО и перерегистрация в ГИС ГМП)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С 1 января 2013 года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(подключение к ГИС ГМП)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95275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54061"/>
                          </a:solidFill>
                          <a:effectLst/>
                          <a:latin typeface="Calibri" pitchFamily="34" charset="0"/>
                        </a:rPr>
                        <a:t>Заключение договора присоединения с Федеральным казначейством;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54061"/>
                          </a:solidFill>
                          <a:effectLst/>
                          <a:latin typeface="Calibri" pitchFamily="34" charset="0"/>
                        </a:rPr>
                        <a:t>заключение договора с Ростелекомом о подключении к СМЭВ;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54061"/>
                          </a:solidFill>
                          <a:effectLst/>
                          <a:latin typeface="Calibri" pitchFamily="34" charset="0"/>
                        </a:rPr>
                        <a:t>передача информации о начислениях/платежах;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54061"/>
                          </a:solidFill>
                          <a:effectLst/>
                          <a:latin typeface="Calibri" pitchFamily="34" charset="0"/>
                        </a:rPr>
                        <a:t>Подача заявки на перерегистрацию в ГИС/ГМП в 1-й рабочий день 2013 года.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447675" marR="0" lvl="0" indent="-269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54061"/>
                          </a:solidFill>
                          <a:effectLst/>
                          <a:latin typeface="Calibri" pitchFamily="34" charset="0"/>
                        </a:rPr>
                        <a:t>заключение договора с Ростелекомом о подключении к СМЭВ;</a:t>
                      </a:r>
                    </a:p>
                    <a:p>
                      <a:pPr marL="447675" marR="0" lvl="0" indent="-269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54061"/>
                          </a:solidFill>
                          <a:effectLst/>
                          <a:latin typeface="Calibri" pitchFamily="34" charset="0"/>
                        </a:rPr>
                        <a:t>предоставление в Федеральное казначейство заявки;</a:t>
                      </a:r>
                    </a:p>
                    <a:p>
                      <a:pPr marL="447675" marR="0" lvl="0" indent="-269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54061"/>
                          </a:solidFill>
                          <a:effectLst/>
                          <a:latin typeface="Calibri" pitchFamily="34" charset="0"/>
                        </a:rPr>
                        <a:t>получение от Федерального казначейства  заявки с отметкой о регистрации в ГИС ГМП;</a:t>
                      </a:r>
                    </a:p>
                    <a:p>
                      <a:pPr marL="447675" marR="0" lvl="0" indent="-2698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54061"/>
                          </a:solidFill>
                          <a:effectLst/>
                          <a:latin typeface="Calibri" pitchFamily="34" charset="0"/>
                        </a:rPr>
                        <a:t>передача информации о начислениях/платежах.</a:t>
                      </a:r>
                    </a:p>
                    <a:p>
                      <a:pPr marL="447675" marR="0" lvl="0" indent="-269875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25406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28625"/>
            <a:ext cx="914400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Этапы подключения участника к ИС УНИФО </a:t>
            </a:r>
          </a:p>
        </p:txBody>
      </p:sp>
      <p:pic>
        <p:nvPicPr>
          <p:cNvPr id="25602" name="Picture 2" descr="http://www.to54.rosreestr.ru/upload/to54/files/img/smev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0" y="1285875"/>
            <a:ext cx="14287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6" descr="http://www.1zoom.ru/prev/117/116520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" y="2357438"/>
            <a:ext cx="1714500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20" descr="C:\Users\erusalimskaya.a\Documents\Картинки, шаблоны для презентаций\Человечки\1321191289_img99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" y="4357688"/>
            <a:ext cx="1008062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71500" y="1500188"/>
            <a:ext cx="5180013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Подключение участника к СМЭВ</a:t>
            </a:r>
          </a:p>
          <a:p>
            <a:pPr algn="just"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(информация по порядку подключения –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smev.gosuslugi.ru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)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28813" y="2286000"/>
            <a:ext cx="6715125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Получение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участником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сертификата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электронной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подписи</a:t>
            </a:r>
          </a:p>
          <a:p>
            <a:pPr algn="just"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(перечень удостоверяющих центров, выдающих сертификаты усиленной </a:t>
            </a:r>
          </a:p>
          <a:p>
            <a:pPr algn="just"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квалифицированной подписи, входящих в единое пространство доверия –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http://www.reestr-pki.ru/tsl.html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0250" y="4429125"/>
            <a:ext cx="685800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Предоставление участником пакета документов в Федеральное казначейство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и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заключение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договора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присоединения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к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Правилам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УНИФО</a:t>
            </a:r>
          </a:p>
          <a:p>
            <a:pPr algn="just"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(документация размещена  на сайте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www.roskazna.ru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)</a:t>
            </a:r>
            <a:endParaRPr lang="ru-RU" sz="1400" dirty="0">
              <a:solidFill>
                <a:schemeClr val="accent1">
                  <a:lumMod val="75000"/>
                </a:schemeClr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375" y="5643563"/>
            <a:ext cx="607218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Регистрация и подключение участника к ИС УНИФО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938" y="3429000"/>
            <a:ext cx="6500812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Приведение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используемых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информационных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систем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в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  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соответствие форматам передачи данных версии 1.15 электронного сервиса 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SID0003572 (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информация по форматам данных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://</a:t>
            </a:r>
            <a:r>
              <a:rPr lang="ru-RU" sz="1400" dirty="0" err="1">
                <a:solidFill>
                  <a:srgbClr val="0070C0"/>
                </a:solidFill>
                <a:latin typeface="Arial" pitchFamily="34" charset="0"/>
              </a:rPr>
              <a:t>www.roskazna.ru</a:t>
            </a:r>
            <a:r>
              <a:rPr lang="ru-RU" sz="1400" dirty="0">
                <a:solidFill>
                  <a:srgbClr val="0070C0"/>
                </a:solidFill>
                <a:latin typeface="Arial" pitchFamily="34" charset="0"/>
              </a:rPr>
              <a:t>/documents_283.html</a:t>
            </a:r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</a:rPr>
              <a:t>)</a:t>
            </a:r>
          </a:p>
        </p:txBody>
      </p:sp>
      <p:pic>
        <p:nvPicPr>
          <p:cNvPr id="25610" name="Picture 9" descr="3d-design-free-3d-wallpaper-for-desktop_800x600_812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00938" y="3286125"/>
            <a:ext cx="115252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1" name="Picture 11" descr="Картинка 65 из 1387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72313" y="5286375"/>
            <a:ext cx="15716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6" descr="Картинка 1133 из 179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5" y="2500313"/>
            <a:ext cx="1285875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Picture 43" descr="Чел с тел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50" y="4429125"/>
            <a:ext cx="11525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142875" y="1785938"/>
            <a:ext cx="9001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376092"/>
                </a:solidFill>
              </a:rPr>
              <a:t>Контактная информация для регистрации и подключения к ИС УНИФО :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9144000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Федеральное казначейство </a:t>
            </a:r>
          </a:p>
        </p:txBody>
      </p:sp>
      <p:sp>
        <p:nvSpPr>
          <p:cNvPr id="26629" name="Прямоугольник 9"/>
          <p:cNvSpPr>
            <a:spLocks noChangeArrowheads="1"/>
          </p:cNvSpPr>
          <p:nvPr/>
        </p:nvSpPr>
        <p:spPr bwMode="auto">
          <a:xfrm>
            <a:off x="2987675" y="2852738"/>
            <a:ext cx="381635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376092"/>
                </a:solidFill>
                <a:latin typeface="Times New Roman" pitchFamily="18" charset="0"/>
                <a:cs typeface="Times New Roman" pitchFamily="18" charset="0"/>
              </a:rPr>
              <a:t>Ганиев Рафаэль Василович</a:t>
            </a:r>
          </a:p>
          <a:p>
            <a:pPr algn="ctr"/>
            <a:r>
              <a:rPr lang="ru-RU" b="1">
                <a:solidFill>
                  <a:srgbClr val="376092"/>
                </a:solidFill>
                <a:latin typeface="Times New Roman" pitchFamily="18" charset="0"/>
                <a:cs typeface="Times New Roman" pitchFamily="18" charset="0"/>
              </a:rPr>
              <a:t>(495)214-77-04</a:t>
            </a:r>
          </a:p>
          <a:p>
            <a:pPr algn="ctr"/>
            <a:r>
              <a:rPr lang="en-US" b="1">
                <a:solidFill>
                  <a:srgbClr val="376092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rganiev@roskazna.ru</a:t>
            </a:r>
            <a:endParaRPr lang="en-US" b="1">
              <a:solidFill>
                <a:srgbClr val="37609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>
                <a:solidFill>
                  <a:srgbClr val="376092"/>
                </a:solidFill>
                <a:latin typeface="Times New Roman" pitchFamily="18" charset="0"/>
                <a:cs typeface="Times New Roman" pitchFamily="18" charset="0"/>
              </a:rPr>
              <a:t>Кузьменко Мария Михайловна</a:t>
            </a:r>
            <a:endParaRPr lang="en-US" b="1">
              <a:solidFill>
                <a:srgbClr val="37609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>
                <a:solidFill>
                  <a:srgbClr val="376092"/>
                </a:solidFill>
                <a:latin typeface="Times New Roman" pitchFamily="18" charset="0"/>
                <a:cs typeface="Times New Roman" pitchFamily="18" charset="0"/>
              </a:rPr>
              <a:t>(495)214-74-96</a:t>
            </a:r>
            <a:endParaRPr lang="ru-RU" b="1">
              <a:solidFill>
                <a:srgbClr val="37609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>
                <a:solidFill>
                  <a:srgbClr val="376092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mkuzmenko@roskazna.ru</a:t>
            </a:r>
            <a:endParaRPr lang="en-US" b="1">
              <a:solidFill>
                <a:srgbClr val="37609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>
                <a:solidFill>
                  <a:srgbClr val="376092"/>
                </a:solidFill>
                <a:latin typeface="Times New Roman" pitchFamily="18" charset="0"/>
                <a:cs typeface="Times New Roman" pitchFamily="18" charset="0"/>
              </a:rPr>
              <a:t>Аминова Лилия Саяровна</a:t>
            </a:r>
            <a:endParaRPr lang="en-US" b="1">
              <a:solidFill>
                <a:srgbClr val="37609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>
                <a:solidFill>
                  <a:srgbClr val="376092"/>
                </a:solidFill>
                <a:latin typeface="Times New Roman" pitchFamily="18" charset="0"/>
                <a:cs typeface="Times New Roman" pitchFamily="18" charset="0"/>
              </a:rPr>
              <a:t>(495)214-76-35</a:t>
            </a:r>
            <a:endParaRPr lang="ru-RU" b="1">
              <a:solidFill>
                <a:srgbClr val="37609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>
                <a:solidFill>
                  <a:srgbClr val="376092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laminova@roskazna.ru</a:t>
            </a:r>
            <a:endParaRPr lang="en-US" b="1">
              <a:solidFill>
                <a:srgbClr val="37609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>
              <a:solidFill>
                <a:srgbClr val="37609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12000</TotalTime>
  <Words>1136</Words>
  <Application>Microsoft Office PowerPoint</Application>
  <PresentationFormat>Экран (4:3)</PresentationFormat>
  <Paragraphs>154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Wingdings</vt:lpstr>
      <vt:lpstr>ＭＳ Ｐゴシック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TerehovaYA</cp:lastModifiedBy>
  <cp:revision>422</cp:revision>
  <dcterms:created xsi:type="dcterms:W3CDTF">2012-02-14T07:53:23Z</dcterms:created>
  <dcterms:modified xsi:type="dcterms:W3CDTF">2012-11-20T05:49:18Z</dcterms:modified>
</cp:coreProperties>
</file>